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1" r:id="rId3"/>
    <p:sldMasterId id="2147483681" r:id="rId4"/>
    <p:sldMasterId id="2147483691" r:id="rId5"/>
    <p:sldMasterId id="2147483704" r:id="rId6"/>
  </p:sldMasterIdLst>
  <p:notesMasterIdLst>
    <p:notesMasterId r:id="rId40"/>
  </p:notesMasterIdLst>
  <p:sldIdLst>
    <p:sldId id="281" r:id="rId7"/>
    <p:sldId id="269" r:id="rId8"/>
    <p:sldId id="283" r:id="rId9"/>
    <p:sldId id="279" r:id="rId10"/>
    <p:sldId id="280" r:id="rId11"/>
    <p:sldId id="282" r:id="rId12"/>
    <p:sldId id="284" r:id="rId13"/>
    <p:sldId id="285" r:id="rId14"/>
    <p:sldId id="271" r:id="rId15"/>
    <p:sldId id="286" r:id="rId16"/>
    <p:sldId id="287" r:id="rId17"/>
    <p:sldId id="272" r:id="rId18"/>
    <p:sldId id="288" r:id="rId19"/>
    <p:sldId id="289" r:id="rId20"/>
    <p:sldId id="290" r:id="rId21"/>
    <p:sldId id="291" r:id="rId22"/>
    <p:sldId id="273" r:id="rId23"/>
    <p:sldId id="270" r:id="rId24"/>
    <p:sldId id="292" r:id="rId25"/>
    <p:sldId id="256" r:id="rId26"/>
    <p:sldId id="257" r:id="rId27"/>
    <p:sldId id="258" r:id="rId28"/>
    <p:sldId id="260" r:id="rId29"/>
    <p:sldId id="261" r:id="rId30"/>
    <p:sldId id="262" r:id="rId31"/>
    <p:sldId id="264" r:id="rId32"/>
    <p:sldId id="266" r:id="rId33"/>
    <p:sldId id="268" r:id="rId34"/>
    <p:sldId id="276" r:id="rId35"/>
    <p:sldId id="295" r:id="rId36"/>
    <p:sldId id="294" r:id="rId37"/>
    <p:sldId id="293" r:id="rId38"/>
    <p:sldId id="275" r:id="rId3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096" autoAdjust="0"/>
  </p:normalViewPr>
  <p:slideViewPr>
    <p:cSldViewPr snapToGrid="0" snapToObjects="1">
      <p:cViewPr varScale="1">
        <p:scale>
          <a:sx n="49" d="100"/>
          <a:sy n="49" d="100"/>
        </p:scale>
        <p:origin x="-226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9" Type="http://schemas.openxmlformats.org/officeDocument/2006/relationships/slide" Target="slides/slide3.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6EC218-9667-944C-AF1F-263FC05533E7}" type="datetimeFigureOut">
              <a:rPr lang="en-US" smtClean="0"/>
              <a:t>1/25/17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EA21A8-4EA6-9D4C-80C0-837B970DDE2D}" type="slidenum">
              <a:rPr lang="en-US" smtClean="0"/>
              <a:t>‹#›</a:t>
            </a:fld>
            <a:endParaRPr lang="en-US"/>
          </a:p>
        </p:txBody>
      </p:sp>
    </p:spTree>
    <p:extLst>
      <p:ext uri="{BB962C8B-B14F-4D97-AF65-F5344CB8AC3E}">
        <p14:creationId xmlns:p14="http://schemas.microsoft.com/office/powerpoint/2010/main" val="194819492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Couchbase Lite is an embedded database that runs in-process on your device which you bring in to your game project.  Sync Gateway is the sync cloud component or bridge that will handle the synchronization and replication/authentication issues between Couchbase Lite and Couchbase Server.  Couchbase Server is the flagship product that is high performance and the highly scalable Cloud storage database.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Let’s touch and go over on each of these pieces a bit more.  But before that, where is this available?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[CLICK]</a:t>
            </a:r>
            <a:endParaRPr lang="en-US" b="1"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2083972-4235-A041-8018-094DB81FB198}" type="slidenum">
              <a:rPr lang="en-US" smtClean="0">
                <a:solidFill>
                  <a:prstClr val="black"/>
                </a:solidFill>
                <a:latin typeface="Calibri"/>
              </a:rPr>
              <a:pPr/>
              <a:t>9</a:t>
            </a:fld>
            <a:endParaRPr lang="en-US">
              <a:solidFill>
                <a:prstClr val="black"/>
              </a:solidFill>
              <a:latin typeface="Calibri"/>
            </a:endParaRPr>
          </a:p>
        </p:txBody>
      </p:sp>
    </p:spTree>
    <p:extLst>
      <p:ext uri="{BB962C8B-B14F-4D97-AF65-F5344CB8AC3E}">
        <p14:creationId xmlns:p14="http://schemas.microsoft.com/office/powerpoint/2010/main" val="3300404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18</a:t>
            </a:fld>
            <a:endParaRPr lang="en-US"/>
          </a:p>
        </p:txBody>
      </p:sp>
    </p:spTree>
    <p:extLst>
      <p:ext uri="{BB962C8B-B14F-4D97-AF65-F5344CB8AC3E}">
        <p14:creationId xmlns:p14="http://schemas.microsoft.com/office/powerpoint/2010/main" val="4214167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t>19</a:t>
            </a:fld>
            <a:endParaRPr lang="en-US"/>
          </a:p>
        </p:txBody>
      </p:sp>
    </p:spTree>
    <p:extLst>
      <p:ext uri="{BB962C8B-B14F-4D97-AF65-F5344CB8AC3E}">
        <p14:creationId xmlns:p14="http://schemas.microsoft.com/office/powerpoint/2010/main" val="4214167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solidFill>
                  <a:prstClr val="black"/>
                </a:solidFill>
                <a:latin typeface="Calibri"/>
              </a:rPr>
              <a:pPr/>
              <a:t>31</a:t>
            </a:fld>
            <a:endParaRPr lang="en-US">
              <a:solidFill>
                <a:prstClr val="black"/>
              </a:solidFill>
              <a:latin typeface="Calibri"/>
            </a:endParaRPr>
          </a:p>
        </p:txBody>
      </p:sp>
    </p:spTree>
    <p:extLst>
      <p:ext uri="{BB962C8B-B14F-4D97-AF65-F5344CB8AC3E}">
        <p14:creationId xmlns:p14="http://schemas.microsoft.com/office/powerpoint/2010/main" val="1245491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9351FC-18D6-4741-8EEB-9FDB1F020AAC}" type="slidenum">
              <a:rPr lang="en-US" smtClean="0">
                <a:solidFill>
                  <a:prstClr val="black"/>
                </a:solidFill>
                <a:latin typeface="Calibri"/>
              </a:rPr>
              <a:pPr/>
              <a:t>33</a:t>
            </a:fld>
            <a:endParaRPr lang="en-US">
              <a:solidFill>
                <a:prstClr val="black"/>
              </a:solidFill>
              <a:latin typeface="Calibri"/>
            </a:endParaRPr>
          </a:p>
        </p:txBody>
      </p:sp>
    </p:spTree>
    <p:extLst>
      <p:ext uri="{BB962C8B-B14F-4D97-AF65-F5344CB8AC3E}">
        <p14:creationId xmlns:p14="http://schemas.microsoft.com/office/powerpoint/2010/main" val="583986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Slide 14 - Couchbase Lite and Sync Gateway </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Couchbase Mobile is a two part solution.  </a:t>
            </a:r>
          </a:p>
          <a:p>
            <a:pPr lvl="0"/>
            <a:r>
              <a:rPr lang="en-US" sz="1200" kern="1200" dirty="0" smtClean="0">
                <a:solidFill>
                  <a:schemeClr val="tx1"/>
                </a:solidFill>
                <a:effectLst/>
                <a:latin typeface="+mn-lt"/>
                <a:ea typeface="+mn-ea"/>
                <a:cs typeface="+mn-cs"/>
              </a:rPr>
              <a:t>The first part is “Couchbase Lite” which is embedded into your mobile application.  </a:t>
            </a:r>
          </a:p>
          <a:p>
            <a:pPr lvl="0"/>
            <a:r>
              <a:rPr lang="en-US" sz="1200" kern="1200" dirty="0" smtClean="0">
                <a:solidFill>
                  <a:schemeClr val="tx1"/>
                </a:solidFill>
                <a:effectLst/>
                <a:latin typeface="+mn-lt"/>
                <a:ea typeface="+mn-ea"/>
                <a:cs typeface="+mn-cs"/>
              </a:rPr>
              <a:t>The second part is “Sync Gateway” which sits between the boundary of your private cloud and the public cloud. </a:t>
            </a:r>
          </a:p>
          <a:p>
            <a:endParaRPr lang="en-US" dirty="0" smtClean="0"/>
          </a:p>
          <a:p>
            <a:pPr lvl="0"/>
            <a:r>
              <a:rPr lang="en-US" sz="1200" b="1" kern="1200" dirty="0" smtClean="0">
                <a:solidFill>
                  <a:schemeClr val="tx1"/>
                </a:solidFill>
                <a:effectLst/>
                <a:latin typeface="+mn-lt"/>
                <a:ea typeface="+mn-ea"/>
                <a:cs typeface="+mn-cs"/>
              </a:rPr>
              <a:t>[Click] </a:t>
            </a:r>
            <a:r>
              <a:rPr lang="en-US" sz="1200" kern="1200" dirty="0" smtClean="0">
                <a:solidFill>
                  <a:schemeClr val="tx1"/>
                </a:solidFill>
                <a:effectLst/>
                <a:latin typeface="+mn-lt"/>
                <a:ea typeface="+mn-ea"/>
                <a:cs typeface="+mn-cs"/>
              </a:rPr>
              <a:t>Couchbase Lite.  </a:t>
            </a:r>
          </a:p>
          <a:p>
            <a:pPr lvl="0"/>
            <a:r>
              <a:rPr lang="en-US" sz="1200" kern="1200" dirty="0" smtClean="0">
                <a:solidFill>
                  <a:schemeClr val="tx1"/>
                </a:solidFill>
                <a:effectLst/>
                <a:latin typeface="+mn-lt"/>
                <a:ea typeface="+mn-ea"/>
                <a:cs typeface="+mn-cs"/>
              </a:rPr>
              <a:t>It is a NoSQL mobile database</a:t>
            </a:r>
          </a:p>
          <a:p>
            <a:pPr lvl="0"/>
            <a:r>
              <a:rPr lang="en-US" sz="1200" kern="1200" dirty="0" smtClean="0">
                <a:solidFill>
                  <a:schemeClr val="tx1"/>
                </a:solidFill>
                <a:effectLst/>
                <a:latin typeface="+mn-lt"/>
                <a:ea typeface="+mn-ea"/>
                <a:cs typeface="+mn-cs"/>
              </a:rPr>
              <a:t>It runs in-process and has a very small footprint.  </a:t>
            </a:r>
            <a:r>
              <a:rPr lang="en-US" sz="1200" b="1" kern="1200" dirty="0" smtClean="0">
                <a:solidFill>
                  <a:schemeClr val="tx1"/>
                </a:solidFill>
                <a:effectLst/>
                <a:latin typeface="+mn-lt"/>
                <a:ea typeface="+mn-ea"/>
                <a:cs typeface="+mn-cs"/>
              </a:rPr>
              <a:t>[Click]</a:t>
            </a:r>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t>10</a:t>
            </a:fld>
            <a:endParaRPr lang="en-US"/>
          </a:p>
        </p:txBody>
      </p:sp>
    </p:spTree>
    <p:extLst>
      <p:ext uri="{BB962C8B-B14F-4D97-AF65-F5344CB8AC3E}">
        <p14:creationId xmlns:p14="http://schemas.microsoft.com/office/powerpoint/2010/main" val="2064577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Slide 15 - 4 Key Areas</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The key features for Couchbase Lite are that </a:t>
            </a:r>
            <a:r>
              <a:rPr lang="en-US" sz="1200" b="1" kern="1200" dirty="0" smtClean="0">
                <a:solidFill>
                  <a:schemeClr val="tx1"/>
                </a:solidFill>
                <a:effectLst/>
                <a:latin typeface="+mn-lt"/>
                <a:ea typeface="+mn-ea"/>
                <a:cs typeface="+mn-cs"/>
              </a:rPr>
              <a:t>[Click]</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1-  It provides you with a document orientated database  </a:t>
            </a:r>
            <a:r>
              <a:rPr lang="en-US" sz="1200" b="1" kern="1200" dirty="0" smtClean="0">
                <a:solidFill>
                  <a:schemeClr val="tx1"/>
                </a:solidFill>
                <a:effectLst/>
                <a:latin typeface="+mn-lt"/>
                <a:ea typeface="+mn-ea"/>
                <a:cs typeface="+mn-cs"/>
              </a:rPr>
              <a:t>[Click]</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2 - It provides you with a map-reduce query engine  </a:t>
            </a:r>
            <a:r>
              <a:rPr lang="en-US" sz="1200" b="1" kern="1200" dirty="0" smtClean="0">
                <a:solidFill>
                  <a:schemeClr val="tx1"/>
                </a:solidFill>
                <a:effectLst/>
                <a:latin typeface="+mn-lt"/>
                <a:ea typeface="+mn-ea"/>
                <a:cs typeface="+mn-cs"/>
              </a:rPr>
              <a:t>[Click]</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3 - It provides you with event notifications  </a:t>
            </a:r>
            <a:r>
              <a:rPr lang="en-US" sz="1200" b="1" kern="1200" dirty="0" smtClean="0">
                <a:solidFill>
                  <a:schemeClr val="tx1"/>
                </a:solidFill>
                <a:effectLst/>
                <a:latin typeface="+mn-lt"/>
                <a:ea typeface="+mn-ea"/>
                <a:cs typeface="+mn-cs"/>
              </a:rPr>
              <a:t>[Click]  </a:t>
            </a: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4 - And it provides you with Sync abilities or in engineering terms, master-master replication.   </a:t>
            </a:r>
          </a:p>
          <a:p>
            <a:pPr lvl="0"/>
            <a:r>
              <a:rPr lang="en-US" sz="1200" kern="1200" dirty="0" smtClean="0">
                <a:solidFill>
                  <a:schemeClr val="tx1"/>
                </a:solidFill>
                <a:effectLst/>
                <a:latin typeface="+mn-lt"/>
                <a:ea typeface="+mn-ea"/>
                <a:cs typeface="+mn-cs"/>
              </a:rPr>
              <a:t> </a:t>
            </a:r>
          </a:p>
          <a:p>
            <a:pPr lvl="0"/>
            <a:r>
              <a:rPr lang="en-US" sz="1200" b="1" kern="1200" dirty="0" smtClean="0">
                <a:solidFill>
                  <a:schemeClr val="tx1"/>
                </a:solidFill>
                <a:effectLst/>
                <a:latin typeface="+mn-lt"/>
                <a:ea typeface="+mn-ea"/>
                <a:cs typeface="+mn-cs"/>
              </a:rPr>
              <a:t>[Click]</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t>11</a:t>
            </a:fld>
            <a:endParaRPr lang="en-US"/>
          </a:p>
        </p:txBody>
      </p:sp>
    </p:spTree>
    <p:extLst>
      <p:ext uri="{BB962C8B-B14F-4D97-AF65-F5344CB8AC3E}">
        <p14:creationId xmlns:p14="http://schemas.microsoft.com/office/powerpoint/2010/main" val="1509045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smtClean="0"/>
              <a:t>Encryption:</a:t>
            </a:r>
            <a:r>
              <a:rPr lang="en-US" b="1" baseline="0" dirty="0" smtClean="0"/>
              <a:t>  On Device Database</a:t>
            </a:r>
          </a:p>
          <a:p>
            <a:r>
              <a:rPr lang="en-US" b="0" baseline="0" dirty="0" smtClean="0"/>
              <a:t>Securing database on device with either </a:t>
            </a:r>
            <a:r>
              <a:rPr lang="en-US" b="0" baseline="0" dirty="0" err="1" smtClean="0"/>
              <a:t>ForestDB</a:t>
            </a:r>
            <a:r>
              <a:rPr lang="en-US" b="0" baseline="0" dirty="0" smtClean="0"/>
              <a:t> or </a:t>
            </a:r>
            <a:r>
              <a:rPr lang="en-US" b="0" baseline="0" dirty="0" err="1" smtClean="0"/>
              <a:t>SQLCipher</a:t>
            </a:r>
            <a:r>
              <a:rPr lang="en-US" b="0" baseline="0" dirty="0" smtClean="0"/>
              <a:t> and would provide for 256-bit AES encryption of database files.</a:t>
            </a:r>
          </a:p>
          <a:p>
            <a:endParaRPr lang="en-US" b="0" baseline="0" dirty="0" smtClean="0"/>
          </a:p>
          <a:p>
            <a:r>
              <a:rPr lang="en-US" b="1" baseline="0" dirty="0" smtClean="0"/>
              <a:t>Data Encryption in </a:t>
            </a:r>
            <a:r>
              <a:rPr lang="en-US" b="1" baseline="0" dirty="0" err="1" smtClean="0"/>
              <a:t>Couchbase</a:t>
            </a:r>
            <a:r>
              <a:rPr lang="en-US" b="1" baseline="0" dirty="0" smtClean="0"/>
              <a:t> Server </a:t>
            </a:r>
          </a:p>
          <a:p>
            <a:r>
              <a:rPr lang="en-US" b="0" dirty="0" smtClean="0"/>
              <a:t>With SSL enabled,</a:t>
            </a:r>
            <a:r>
              <a:rPr lang="en-US" b="0" baseline="0" dirty="0" smtClean="0"/>
              <a:t> data to and from the server is encrypted using the server certificate that is configured and stored in the client certificate store.  There is also support for secure admin access and this would allow for administrators to securely browse and administer </a:t>
            </a:r>
            <a:r>
              <a:rPr lang="en-US" b="0" baseline="0" dirty="0" err="1" smtClean="0"/>
              <a:t>Couchbase</a:t>
            </a:r>
            <a:r>
              <a:rPr lang="en-US" b="0" baseline="0" dirty="0" smtClean="0"/>
              <a:t> Server through the browser even over a public network.  </a:t>
            </a:r>
          </a:p>
          <a:p>
            <a:endParaRPr lang="en-US"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Security Solutions with Sync Gateway</a:t>
            </a:r>
          </a:p>
          <a:p>
            <a:endParaRPr lang="en-US" b="0" dirty="0"/>
          </a:p>
        </p:txBody>
      </p:sp>
      <p:sp>
        <p:nvSpPr>
          <p:cNvPr id="4" name="Slide Number Placeholder 3"/>
          <p:cNvSpPr>
            <a:spLocks noGrp="1"/>
          </p:cNvSpPr>
          <p:nvPr>
            <p:ph type="sldNum" sz="quarter" idx="10"/>
          </p:nvPr>
        </p:nvSpPr>
        <p:spPr/>
        <p:txBody>
          <a:bodyPr/>
          <a:lstStyle/>
          <a:p>
            <a:fld id="{F39351FC-18D6-4741-8EEB-9FDB1F020AAC}"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3303467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smtClean="0"/>
              <a:t>Encryption:</a:t>
            </a:r>
            <a:r>
              <a:rPr lang="en-US" b="1" baseline="0" dirty="0" smtClean="0"/>
              <a:t>  On Device Database</a:t>
            </a:r>
          </a:p>
          <a:p>
            <a:r>
              <a:rPr lang="en-US" b="1" baseline="0" dirty="0" smtClean="0"/>
              <a:t>[1] Register a password and key first before creating or opening an encrypted database</a:t>
            </a:r>
          </a:p>
          <a:p>
            <a:r>
              <a:rPr lang="en-US" b="1" baseline="0" dirty="0" smtClean="0"/>
              <a:t>--behind the scenes here, a password string will be converted into binary data using PBKDF2 algorithm</a:t>
            </a:r>
          </a:p>
          <a:p>
            <a:endParaRPr lang="en-US" b="1" baseline="0" dirty="0" smtClean="0"/>
          </a:p>
          <a:p>
            <a:r>
              <a:rPr lang="en-US" b="1" baseline="0" dirty="0" smtClean="0"/>
              <a:t>[2] The same key needs to be registered before database can be re-opened</a:t>
            </a:r>
          </a:p>
          <a:p>
            <a:r>
              <a:rPr lang="en-US" b="1" baseline="0" dirty="0" smtClean="0"/>
              <a:t>By opening the database with the database key, CBL automatically enables </a:t>
            </a:r>
            <a:r>
              <a:rPr lang="en-US" b="1" baseline="0" dirty="0" err="1" smtClean="0"/>
              <a:t>SQLCipher</a:t>
            </a:r>
            <a:r>
              <a:rPr lang="en-US" b="1" baseline="0" dirty="0" smtClean="0"/>
              <a:t> as a database storage.</a:t>
            </a:r>
          </a:p>
          <a:p>
            <a:endParaRPr lang="en-US" b="1" baseline="0" dirty="0" smtClean="0"/>
          </a:p>
          <a:p>
            <a:r>
              <a:rPr lang="en-US" b="1" baseline="0" dirty="0" smtClean="0"/>
              <a:t>[3] Then lastly the database key (password) need to be specified with ‘</a:t>
            </a:r>
            <a:r>
              <a:rPr lang="en-US" b="1" baseline="0" dirty="0" err="1" smtClean="0"/>
              <a:t>DatabaseOptions</a:t>
            </a:r>
            <a:r>
              <a:rPr lang="en-US" b="1" baseline="0" dirty="0" smtClean="0"/>
              <a:t>’ </a:t>
            </a:r>
          </a:p>
        </p:txBody>
      </p:sp>
      <p:sp>
        <p:nvSpPr>
          <p:cNvPr id="4" name="Slide Number Placeholder 3"/>
          <p:cNvSpPr>
            <a:spLocks noGrp="1"/>
          </p:cNvSpPr>
          <p:nvPr>
            <p:ph type="sldNum" sz="quarter" idx="10"/>
          </p:nvPr>
        </p:nvSpPr>
        <p:spPr/>
        <p:txBody>
          <a:bodyPr/>
          <a:lstStyle/>
          <a:p>
            <a:fld id="{F39351FC-18D6-4741-8EEB-9FDB1F020AAC}"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3303467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smtClean="0"/>
              <a:t>Encryption:</a:t>
            </a:r>
            <a:r>
              <a:rPr lang="en-US" b="1" baseline="0" dirty="0" smtClean="0"/>
              <a:t>  On Device Database</a:t>
            </a:r>
          </a:p>
          <a:p>
            <a:r>
              <a:rPr lang="en-US" b="0" baseline="0" dirty="0" smtClean="0"/>
              <a:t>Securing database on device with either </a:t>
            </a:r>
            <a:r>
              <a:rPr lang="en-US" b="0" baseline="0" dirty="0" err="1" smtClean="0"/>
              <a:t>ForestDB</a:t>
            </a:r>
            <a:r>
              <a:rPr lang="en-US" b="0" baseline="0" dirty="0" smtClean="0"/>
              <a:t> or </a:t>
            </a:r>
            <a:r>
              <a:rPr lang="en-US" b="0" baseline="0" dirty="0" err="1" smtClean="0"/>
              <a:t>SQLCipher</a:t>
            </a:r>
            <a:r>
              <a:rPr lang="en-US" b="0" baseline="0" dirty="0" smtClean="0"/>
              <a:t> and would provide for 256-bit AES encryption of database files.</a:t>
            </a:r>
          </a:p>
          <a:p>
            <a:endParaRPr lang="en-US" b="0" baseline="0" dirty="0" smtClean="0"/>
          </a:p>
          <a:p>
            <a:r>
              <a:rPr lang="en-US" b="1" baseline="0" dirty="0" smtClean="0"/>
              <a:t>Data Encryption in </a:t>
            </a:r>
            <a:r>
              <a:rPr lang="en-US" b="1" baseline="0" dirty="0" err="1" smtClean="0"/>
              <a:t>Couchbase</a:t>
            </a:r>
            <a:r>
              <a:rPr lang="en-US" b="1" baseline="0" dirty="0" smtClean="0"/>
              <a:t> Server </a:t>
            </a:r>
          </a:p>
          <a:p>
            <a:r>
              <a:rPr lang="en-US" b="0" dirty="0" smtClean="0"/>
              <a:t>With SSL enabled,</a:t>
            </a:r>
            <a:r>
              <a:rPr lang="en-US" b="0" baseline="0" dirty="0" smtClean="0"/>
              <a:t> data to and from the server is encrypted using the server certificate that is configured and stored in the client certificate store.  There is also support for secure admin access and this would allow for administrators to securely browse and administer </a:t>
            </a:r>
            <a:r>
              <a:rPr lang="en-US" b="0" baseline="0" dirty="0" err="1" smtClean="0"/>
              <a:t>Couchbase</a:t>
            </a:r>
            <a:r>
              <a:rPr lang="en-US" b="0" baseline="0" dirty="0" smtClean="0"/>
              <a:t> Server through the browser even over a public network.  </a:t>
            </a:r>
            <a:endParaRPr lang="en-US" b="0" dirty="0"/>
          </a:p>
        </p:txBody>
      </p:sp>
      <p:sp>
        <p:nvSpPr>
          <p:cNvPr id="4" name="Slide Number Placeholder 3"/>
          <p:cNvSpPr>
            <a:spLocks noGrp="1"/>
          </p:cNvSpPr>
          <p:nvPr>
            <p:ph type="sldNum" sz="quarter" idx="10"/>
          </p:nvPr>
        </p:nvSpPr>
        <p:spPr/>
        <p:txBody>
          <a:bodyPr/>
          <a:lstStyle/>
          <a:p>
            <a:fld id="{F39351FC-18D6-4741-8EEB-9FDB1F020AAC}" type="slidenum">
              <a:rPr lang="en-US" smtClean="0">
                <a:solidFill>
                  <a:prstClr val="black"/>
                </a:solidFill>
                <a:latin typeface="Calibri"/>
              </a:rPr>
              <a:pPr/>
              <a:t>14</a:t>
            </a:fld>
            <a:endParaRPr lang="en-US">
              <a:solidFill>
                <a:prstClr val="black"/>
              </a:solidFill>
              <a:latin typeface="Calibri"/>
            </a:endParaRPr>
          </a:p>
        </p:txBody>
      </p:sp>
    </p:spTree>
    <p:extLst>
      <p:ext uri="{BB962C8B-B14F-4D97-AF65-F5344CB8AC3E}">
        <p14:creationId xmlns:p14="http://schemas.microsoft.com/office/powerpoint/2010/main" val="3303467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Security Solutions with Sync Gateway</a:t>
            </a:r>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The Sync Function is a </a:t>
            </a:r>
            <a:r>
              <a:rPr lang="en-US" b="0" baseline="0" dirty="0" err="1" smtClean="0"/>
              <a:t>javascript</a:t>
            </a:r>
            <a:r>
              <a:rPr lang="en-US" b="0" baseline="0" dirty="0" smtClean="0"/>
              <a:t> function that is executed when any document is written into Sync Gateway.  This is where the majority of Sync Gateway access rules are defined in the configuration file.  </a:t>
            </a:r>
            <a:endParaRPr lang="en-US" b="0" baseline="0" dirty="0" smtClean="0"/>
          </a:p>
        </p:txBody>
      </p:sp>
      <p:sp>
        <p:nvSpPr>
          <p:cNvPr id="4" name="Slide Number Placeholder 3"/>
          <p:cNvSpPr>
            <a:spLocks noGrp="1"/>
          </p:cNvSpPr>
          <p:nvPr>
            <p:ph type="sldNum" sz="quarter" idx="10"/>
          </p:nvPr>
        </p:nvSpPr>
        <p:spPr/>
        <p:txBody>
          <a:bodyPr/>
          <a:lstStyle/>
          <a:p>
            <a:fld id="{F39351FC-18D6-4741-8EEB-9FDB1F020AAC}"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3303467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Couchbase Lite is an embedded database that runs in-process on your device which you bring in to your game project.  Sync Gateway is the sync cloud component or bridge that will handle the synchronization and replication/authentication issues between Couchbase Lite and Couchbase Server.  Couchbase Server is the flagship product that is high performance and the highly scalable Cloud storage database.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Let’s touch and go over on each of these pieces a bit more.  But before that, where is this available?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[CLICK]</a:t>
            </a:r>
            <a:endParaRPr lang="en-US" b="1"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2083972-4235-A041-8018-094DB81FB198}"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3300404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lvl="0"/>
            <a:r>
              <a:rPr lang="en-US" sz="1200" b="1" kern="1200" dirty="0" smtClean="0">
                <a:solidFill>
                  <a:schemeClr val="tx1"/>
                </a:solidFill>
                <a:effectLst/>
                <a:latin typeface="+mn-lt"/>
                <a:ea typeface="+mn-ea"/>
                <a:cs typeface="+mn-cs"/>
              </a:rPr>
              <a:t>Sync Gateway</a:t>
            </a:r>
            <a:r>
              <a:rPr lang="en-US" sz="1200" b="1" kern="1200" baseline="0" dirty="0" smtClean="0">
                <a:solidFill>
                  <a:schemeClr val="tx1"/>
                </a:solidFill>
                <a:effectLst/>
                <a:latin typeface="+mn-lt"/>
                <a:ea typeface="+mn-ea"/>
                <a:cs typeface="+mn-cs"/>
              </a:rPr>
              <a:t> Introduction</a:t>
            </a:r>
          </a:p>
          <a:p>
            <a:pPr lvl="0"/>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2083972-4235-A041-8018-094DB81FB198}"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2064577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903479"/>
            <a:ext cx="8426620" cy="1066524"/>
          </a:xfrm>
        </p:spPr>
        <p:txBody>
          <a:bodyPr anchor="ctr" anchorCtr="0"/>
          <a:lstStyle/>
          <a:p>
            <a:r>
              <a:rPr lang="en-US" dirty="0" smtClean="0"/>
              <a:t>Click to edit Master title style</a:t>
            </a:r>
            <a:endParaRPr lang="en-US" dirty="0"/>
          </a:p>
        </p:txBody>
      </p:sp>
    </p:spTree>
    <p:extLst>
      <p:ext uri="{BB962C8B-B14F-4D97-AF65-F5344CB8AC3E}">
        <p14:creationId xmlns:p14="http://schemas.microsoft.com/office/powerpoint/2010/main" val="4225658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903479"/>
            <a:ext cx="8426620" cy="1066524"/>
          </a:xfrm>
        </p:spPr>
        <p:txBody>
          <a:bodyPr anchor="ctr" anchorCtr="0"/>
          <a:lstStyle/>
          <a:p>
            <a:r>
              <a:rPr lang="en-US" dirty="0" smtClean="0"/>
              <a:t>Click to edit Master title style</a:t>
            </a:r>
            <a:endParaRPr lang="en-US" dirty="0"/>
          </a:p>
        </p:txBody>
      </p:sp>
    </p:spTree>
    <p:extLst>
      <p:ext uri="{BB962C8B-B14F-4D97-AF65-F5344CB8AC3E}">
        <p14:creationId xmlns:p14="http://schemas.microsoft.com/office/powerpoint/2010/main" val="1332705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903479"/>
            <a:ext cx="8426620" cy="1066524"/>
          </a:xfrm>
        </p:spPr>
        <p:txBody>
          <a:bodyPr anchor="ctr" anchorCtr="0"/>
          <a:lstStyle/>
          <a:p>
            <a:r>
              <a:rPr lang="en-US" dirty="0" smtClean="0"/>
              <a:t>Click to edit Master title style</a:t>
            </a:r>
            <a:endParaRPr lang="en-US" dirty="0"/>
          </a:p>
        </p:txBody>
      </p:sp>
    </p:spTree>
    <p:extLst>
      <p:ext uri="{BB962C8B-B14F-4D97-AF65-F5344CB8AC3E}">
        <p14:creationId xmlns:p14="http://schemas.microsoft.com/office/powerpoint/2010/main" val="3856054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Dark)">
    <p:bg>
      <p:bgRef idx="1001">
        <a:schemeClr val="bg1"/>
      </p:bgRef>
    </p:bg>
    <p:spTree>
      <p:nvGrpSpPr>
        <p:cNvPr id="1" name=""/>
        <p:cNvGrpSpPr/>
        <p:nvPr/>
      </p:nvGrpSpPr>
      <p:grpSpPr>
        <a:xfrm>
          <a:off x="0" y="0"/>
          <a:ext cx="0" cy="0"/>
          <a:chOff x="0" y="0"/>
          <a:chExt cx="0" cy="0"/>
        </a:xfrm>
      </p:grpSpPr>
      <p:pic>
        <p:nvPicPr>
          <p:cNvPr id="6" name="Picture 5" descr="events.CBC_15.pptTemplate.B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408707" y="2264661"/>
            <a:ext cx="8342747" cy="1470025"/>
          </a:xfrm>
          <a:effectLst>
            <a:outerShdw blurRad="127000" dir="2700000" algn="tl" rotWithShape="0">
              <a:srgbClr val="000000">
                <a:alpha val="20000"/>
              </a:srgbClr>
            </a:outerShdw>
          </a:effectLst>
        </p:spPr>
        <p:txBody>
          <a:bodyPr lIns="0" tIns="0" rIns="0" bIns="0" anchor="t" anchorCtr="0"/>
          <a:lstStyle>
            <a:lvl1pPr algn="l">
              <a:defRPr sz="3200" b="0" i="0" cap="all" baseline="0">
                <a:solidFill>
                  <a:schemeClr val="accent2"/>
                </a:solidFill>
                <a:latin typeface="Calibri Light"/>
              </a:defRPr>
            </a:lvl1pPr>
          </a:lstStyle>
          <a:p>
            <a:r>
              <a:rPr lang="en-US" dirty="0" smtClean="0"/>
              <a:t>Introducing SQL for Documents:</a:t>
            </a:r>
            <a:br>
              <a:rPr lang="en-US" dirty="0" smtClean="0"/>
            </a:br>
            <a:r>
              <a:rPr lang="en-US" dirty="0" smtClean="0"/>
              <a:t>Query Without Compromise</a:t>
            </a:r>
            <a:endParaRPr lang="en-US" dirty="0"/>
          </a:p>
        </p:txBody>
      </p:sp>
      <p:sp>
        <p:nvSpPr>
          <p:cNvPr id="3" name="Subtitle 2"/>
          <p:cNvSpPr>
            <a:spLocks noGrp="1"/>
          </p:cNvSpPr>
          <p:nvPr>
            <p:ph type="subTitle" idx="1" hasCustomPrompt="1"/>
          </p:nvPr>
        </p:nvSpPr>
        <p:spPr>
          <a:xfrm>
            <a:off x="408707" y="3861784"/>
            <a:ext cx="8342747" cy="1450848"/>
          </a:xfrm>
        </p:spPr>
        <p:txBody>
          <a:bodyPr lIns="0" tIns="0" rIns="0" bIns="0"/>
          <a:lstStyle>
            <a:lvl1pPr marL="0" indent="0" algn="l">
              <a:buNone/>
              <a:defRPr sz="3000" b="0" i="0" baseline="0">
                <a:solidFill>
                  <a:schemeClr val="tx1"/>
                </a:solidFill>
                <a:latin typeface="Calibri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Gerald </a:t>
            </a:r>
            <a:r>
              <a:rPr lang="en-US" dirty="0" err="1" smtClean="0"/>
              <a:t>Sangudi</a:t>
            </a:r>
            <a:r>
              <a:rPr lang="en-US" dirty="0" smtClean="0"/>
              <a:t>, Couchbase</a:t>
            </a:r>
            <a:endParaRPr lang="en-US" dirty="0"/>
          </a:p>
        </p:txBody>
      </p:sp>
    </p:spTree>
    <p:extLst>
      <p:ext uri="{BB962C8B-B14F-4D97-AF65-F5344CB8AC3E}">
        <p14:creationId xmlns:p14="http://schemas.microsoft.com/office/powerpoint/2010/main" val="2286309560"/>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4" name="Rectangle 3"/>
          <p:cNvSpPr/>
          <p:nvPr userDrawn="1"/>
        </p:nvSpPr>
        <p:spPr>
          <a:xfrm>
            <a:off x="0" y="29"/>
            <a:ext cx="9144000" cy="777409"/>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E10021"/>
              </a:solidFill>
              <a:latin typeface="Corbe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99552"/>
            <a:ext cx="278504" cy="371341"/>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87" y="24413"/>
            <a:ext cx="7998595" cy="716449"/>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endParaRPr lang="en-US" dirty="0"/>
          </a:p>
        </p:txBody>
      </p:sp>
      <p:sp>
        <p:nvSpPr>
          <p:cNvPr id="3" name="Content Placeholder 2"/>
          <p:cNvSpPr>
            <a:spLocks noGrp="1"/>
          </p:cNvSpPr>
          <p:nvPr>
            <p:ph idx="1" hasCustomPrompt="1"/>
          </p:nvPr>
        </p:nvSpPr>
        <p:spPr>
          <a:xfrm>
            <a:off x="457243" y="914401"/>
            <a:ext cx="8007739" cy="4525963"/>
          </a:xfrm>
        </p:spPr>
        <p:txBody>
          <a:bodyPr/>
          <a:lstStyle>
            <a:lvl1pPr marL="228600" indent="-228600">
              <a:lnSpc>
                <a:spcPct val="100000"/>
              </a:lnSpc>
              <a:spcBef>
                <a:spcPts val="0"/>
              </a:spcBef>
              <a:spcAft>
                <a:spcPts val="300"/>
              </a:spcAft>
              <a:buSzPct val="110000"/>
              <a:defRPr/>
            </a:lvl1pPr>
            <a:lvl2pPr marL="455613" indent="-225425">
              <a:lnSpc>
                <a:spcPct val="100000"/>
              </a:lnSpc>
              <a:spcBef>
                <a:spcPts val="0"/>
              </a:spcBef>
              <a:spcAft>
                <a:spcPts val="300"/>
              </a:spcAft>
              <a:defRPr/>
            </a:lvl2pPr>
            <a:lvl3pPr marL="455613" indent="-225425">
              <a:lnSpc>
                <a:spcPct val="100000"/>
              </a:lnSpc>
              <a:spcBef>
                <a:spcPts val="0"/>
              </a:spcBef>
              <a:spcAft>
                <a:spcPts val="300"/>
              </a:spcAft>
              <a:defRPr/>
            </a:lvl3pPr>
            <a:lvl4pPr marL="455613" indent="-225425">
              <a:lnSpc>
                <a:spcPct val="100000"/>
              </a:lnSpc>
              <a:spcBef>
                <a:spcPts val="0"/>
              </a:spcBef>
              <a:spcAft>
                <a:spcPts val="300"/>
              </a:spcAft>
              <a:defRPr/>
            </a:lvl4pPr>
            <a:lvl5pPr marL="455613" indent="-225425">
              <a:lnSpc>
                <a:spcPct val="100000"/>
              </a:lnSpc>
              <a:spcBef>
                <a:spcPts val="0"/>
              </a:spcBef>
              <a:spcAft>
                <a:spcPts val="300"/>
              </a:spcAft>
              <a:defRPr/>
            </a:lvl5pPr>
          </a:lstStyle>
          <a:p>
            <a:r>
              <a:rPr lang="en-US" dirty="0" smtClean="0"/>
              <a:t>First Level Bullet</a:t>
            </a:r>
          </a:p>
          <a:p>
            <a:pPr lvl="1"/>
            <a:r>
              <a:rPr lang="en-US" dirty="0" smtClean="0"/>
              <a:t>Second Level Bullet</a:t>
            </a:r>
          </a:p>
          <a:p>
            <a:pPr marL="635000" lvl="3" indent="-177800">
              <a:buSzPct val="100000"/>
              <a:buFont typeface="Lucida Grande"/>
              <a:buChar char="-"/>
            </a:pPr>
            <a:r>
              <a:rPr lang="en-US" sz="1800" dirty="0" smtClean="0"/>
              <a:t>Third Level Bullet</a:t>
            </a:r>
          </a:p>
          <a:p>
            <a:pPr marL="800100" lvl="3" indent="-177800">
              <a:buSzPct val="100000"/>
              <a:buFont typeface="Lucida Grande"/>
              <a:buChar char="-"/>
            </a:pPr>
            <a:r>
              <a:rPr lang="en-US" sz="1600" dirty="0" smtClean="0"/>
              <a:t>Fourth Level Bullet</a:t>
            </a:r>
          </a:p>
          <a:p>
            <a:pPr marL="965200" lvl="3" indent="-177800">
              <a:buSzPct val="100000"/>
              <a:buFont typeface="Lucida Grande"/>
              <a:buChar char="-"/>
            </a:pPr>
            <a:r>
              <a:rPr lang="en-US" sz="1400" dirty="0" smtClean="0"/>
              <a:t>Fifth Level Bullet</a:t>
            </a:r>
          </a:p>
        </p:txBody>
      </p:sp>
      <p:sp>
        <p:nvSpPr>
          <p:cNvPr id="5" name="Footer Placeholder 4"/>
          <p:cNvSpPr>
            <a:spLocks noGrp="1"/>
          </p:cNvSpPr>
          <p:nvPr>
            <p:ph type="ftr" sz="quarter" idx="11"/>
          </p:nvPr>
        </p:nvSpPr>
        <p:spPr/>
        <p:txBody>
          <a:bodyPr/>
          <a:lstStyle/>
          <a:p>
            <a:endParaRPr lang="en-US">
              <a:latin typeface="Corbel"/>
            </a:endParaRPr>
          </a:p>
        </p:txBody>
      </p:sp>
      <p:sp>
        <p:nvSpPr>
          <p:cNvPr id="7" name="TextBox 6"/>
          <p:cNvSpPr txBox="1"/>
          <p:nvPr userDrawn="1"/>
        </p:nvSpPr>
        <p:spPr>
          <a:xfrm>
            <a:off x="164608" y="6356351"/>
            <a:ext cx="1180021" cy="223138"/>
          </a:xfrm>
          <a:prstGeom prst="rect">
            <a:avLst/>
          </a:prstGeom>
          <a:noFill/>
        </p:spPr>
        <p:txBody>
          <a:bodyPr wrap="none" rtlCol="0">
            <a:spAutoFit/>
          </a:bodyPr>
          <a:lstStyle/>
          <a:p>
            <a:pPr defTabSz="457200"/>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0" name="Slide Number Placeholder 5"/>
          <p:cNvSpPr txBox="1">
            <a:spLocks/>
          </p:cNvSpPr>
          <p:nvPr userDrawn="1"/>
        </p:nvSpPr>
        <p:spPr>
          <a:xfrm>
            <a:off x="8224640" y="6356352"/>
            <a:ext cx="740664" cy="365125"/>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1556077625"/>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1_Title and Text (Dark)">
    <p:spTree>
      <p:nvGrpSpPr>
        <p:cNvPr id="1" name=""/>
        <p:cNvGrpSpPr/>
        <p:nvPr/>
      </p:nvGrpSpPr>
      <p:grpSpPr>
        <a:xfrm>
          <a:off x="0" y="0"/>
          <a:ext cx="0" cy="0"/>
          <a:chOff x="0" y="0"/>
          <a:chExt cx="0" cy="0"/>
        </a:xfrm>
      </p:grpSpPr>
      <p:sp>
        <p:nvSpPr>
          <p:cNvPr id="11" name="Rectangle 10"/>
          <p:cNvSpPr/>
          <p:nvPr userDrawn="1"/>
        </p:nvSpPr>
        <p:spPr>
          <a:xfrm>
            <a:off x="0" y="29"/>
            <a:ext cx="9144000" cy="777409"/>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E10021"/>
              </a:solidFill>
              <a:latin typeface="Corbe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99552"/>
            <a:ext cx="278504" cy="371341"/>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87" y="17328"/>
            <a:ext cx="7998595" cy="719328"/>
          </a:xfrm>
          <a:effectLst>
            <a:outerShdw blurRad="127000" dir="2700000" algn="tl" rotWithShape="0">
              <a:srgbClr val="000000">
                <a:alpha val="20000"/>
              </a:srgbClr>
            </a:outerShdw>
          </a:effectLst>
        </p:spPr>
        <p:txBody>
          <a:bodyPr vert="horz" lIns="91440" tIns="45720" rIns="91440" bIns="45720" rtlCol="0" anchor="b">
            <a:noAutofit/>
          </a:bodyPr>
          <a:lstStyle>
            <a:lvl1pPr>
              <a:defRPr lang="en-US" dirty="0">
                <a:solidFill>
                  <a:schemeClr val="bg1"/>
                </a:solidFill>
              </a:defRPr>
            </a:lvl1pPr>
          </a:lstStyle>
          <a:p>
            <a:pPr lvl="0">
              <a:lnSpc>
                <a:spcPct val="80000"/>
              </a:lnSpc>
            </a:pPr>
            <a:endParaRPr lang="en-US" dirty="0"/>
          </a:p>
        </p:txBody>
      </p:sp>
      <p:sp>
        <p:nvSpPr>
          <p:cNvPr id="3" name="Content Placeholder 2"/>
          <p:cNvSpPr>
            <a:spLocks noGrp="1"/>
          </p:cNvSpPr>
          <p:nvPr>
            <p:ph idx="1"/>
          </p:nvPr>
        </p:nvSpPr>
        <p:spPr>
          <a:xfrm>
            <a:off x="457243" y="914401"/>
            <a:ext cx="8007739" cy="4525963"/>
          </a:xfrm>
        </p:spPr>
        <p:txBody>
          <a:bodyPr/>
          <a:lstStyle>
            <a:lvl1pPr marL="0" indent="0">
              <a:lnSpc>
                <a:spcPct val="100000"/>
              </a:lnSpc>
              <a:spcBef>
                <a:spcPts val="0"/>
              </a:spcBef>
              <a:spcAft>
                <a:spcPts val="300"/>
              </a:spcAft>
              <a:buNone/>
              <a:defRPr/>
            </a:lvl1pPr>
            <a:lvl2pPr marL="228600" indent="0">
              <a:lnSpc>
                <a:spcPct val="100000"/>
              </a:lnSpc>
              <a:spcBef>
                <a:spcPts val="0"/>
              </a:spcBef>
              <a:spcAft>
                <a:spcPts val="300"/>
              </a:spcAft>
              <a:buNone/>
              <a:defRPr/>
            </a:lvl2pPr>
            <a:lvl3pPr marL="455613" indent="0">
              <a:lnSpc>
                <a:spcPct val="100000"/>
              </a:lnSpc>
              <a:spcBef>
                <a:spcPts val="0"/>
              </a:spcBef>
              <a:spcAft>
                <a:spcPts val="300"/>
              </a:spcAft>
              <a:buNone/>
              <a:defRPr/>
            </a:lvl3pPr>
            <a:lvl4pPr marL="627063" indent="0">
              <a:lnSpc>
                <a:spcPct val="100000"/>
              </a:lnSpc>
              <a:spcBef>
                <a:spcPts val="0"/>
              </a:spcBef>
              <a:spcAft>
                <a:spcPts val="300"/>
              </a:spcAft>
              <a:buNone/>
              <a:defRPr/>
            </a:lvl4pPr>
            <a:lvl5pPr marL="798513" indent="0">
              <a:lnSpc>
                <a:spcPct val="100000"/>
              </a:lnSpc>
              <a:spcBef>
                <a:spcPts val="0"/>
              </a:spcBef>
              <a:spcAft>
                <a:spcPts val="300"/>
              </a:spcAft>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endParaRPr lang="en-US">
              <a:latin typeface="Corbel"/>
            </a:endParaRPr>
          </a:p>
        </p:txBody>
      </p:sp>
      <p:sp>
        <p:nvSpPr>
          <p:cNvPr id="7" name="TextBox 6"/>
          <p:cNvSpPr txBox="1"/>
          <p:nvPr userDrawn="1"/>
        </p:nvSpPr>
        <p:spPr>
          <a:xfrm>
            <a:off x="164608" y="6356351"/>
            <a:ext cx="1180021" cy="223138"/>
          </a:xfrm>
          <a:prstGeom prst="rect">
            <a:avLst/>
          </a:prstGeom>
          <a:noFill/>
        </p:spPr>
        <p:txBody>
          <a:bodyPr wrap="none" rtlCol="0">
            <a:spAutoFit/>
          </a:bodyPr>
          <a:lstStyle/>
          <a:p>
            <a:pPr defTabSz="457200"/>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0" name="Slide Number Placeholder 5"/>
          <p:cNvSpPr txBox="1">
            <a:spLocks/>
          </p:cNvSpPr>
          <p:nvPr userDrawn="1"/>
        </p:nvSpPr>
        <p:spPr>
          <a:xfrm>
            <a:off x="8224640" y="6356352"/>
            <a:ext cx="740664" cy="365125"/>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1276448888"/>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Only (Dark)">
    <p:spTree>
      <p:nvGrpSpPr>
        <p:cNvPr id="1" name=""/>
        <p:cNvGrpSpPr/>
        <p:nvPr/>
      </p:nvGrpSpPr>
      <p:grpSpPr>
        <a:xfrm>
          <a:off x="0" y="0"/>
          <a:ext cx="0" cy="0"/>
          <a:chOff x="0" y="0"/>
          <a:chExt cx="0" cy="0"/>
        </a:xfrm>
      </p:grpSpPr>
      <p:sp>
        <p:nvSpPr>
          <p:cNvPr id="8" name="Rectangle 7"/>
          <p:cNvSpPr/>
          <p:nvPr userDrawn="1"/>
        </p:nvSpPr>
        <p:spPr>
          <a:xfrm>
            <a:off x="0" y="29"/>
            <a:ext cx="9144000" cy="777409"/>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E10021"/>
              </a:solidFill>
              <a:latin typeface="Corbe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99552"/>
            <a:ext cx="278504" cy="371341"/>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87" y="17328"/>
            <a:ext cx="7998595" cy="719328"/>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endParaRPr lang="en-US" dirty="0"/>
          </a:p>
        </p:txBody>
      </p:sp>
      <p:sp>
        <p:nvSpPr>
          <p:cNvPr id="5" name="Footer Placeholder 4"/>
          <p:cNvSpPr>
            <a:spLocks noGrp="1"/>
          </p:cNvSpPr>
          <p:nvPr>
            <p:ph type="ftr" sz="quarter" idx="11"/>
          </p:nvPr>
        </p:nvSpPr>
        <p:spPr/>
        <p:txBody>
          <a:bodyPr/>
          <a:lstStyle/>
          <a:p>
            <a:endParaRPr lang="en-US">
              <a:latin typeface="Corbel"/>
            </a:endParaRPr>
          </a:p>
        </p:txBody>
      </p:sp>
      <p:sp>
        <p:nvSpPr>
          <p:cNvPr id="7" name="TextBox 6"/>
          <p:cNvSpPr txBox="1"/>
          <p:nvPr userDrawn="1"/>
        </p:nvSpPr>
        <p:spPr>
          <a:xfrm>
            <a:off x="164608" y="6356351"/>
            <a:ext cx="1180021" cy="223138"/>
          </a:xfrm>
          <a:prstGeom prst="rect">
            <a:avLst/>
          </a:prstGeom>
          <a:noFill/>
        </p:spPr>
        <p:txBody>
          <a:bodyPr wrap="none" rtlCol="0">
            <a:spAutoFit/>
          </a:bodyPr>
          <a:lstStyle/>
          <a:p>
            <a:pPr defTabSz="457200"/>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1" name="Slide Number Placeholder 5"/>
          <p:cNvSpPr txBox="1">
            <a:spLocks/>
          </p:cNvSpPr>
          <p:nvPr userDrawn="1"/>
        </p:nvSpPr>
        <p:spPr>
          <a:xfrm>
            <a:off x="8224640" y="6356352"/>
            <a:ext cx="740664" cy="365125"/>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2399552706"/>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ection Break (Blue)">
    <p:bg>
      <p:bgPr>
        <a:solidFill>
          <a:srgbClr val="129DD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11581"/>
            <a:ext cx="7772400" cy="1470025"/>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4084320"/>
            <a:ext cx="6400800" cy="1536192"/>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469197"/>
            <a:ext cx="495260" cy="660347"/>
          </a:xfrm>
          <a:prstGeom prst="rect">
            <a:avLst/>
          </a:prstGeom>
          <a:effectLst/>
        </p:spPr>
      </p:pic>
    </p:spTree>
    <p:extLst>
      <p:ext uri="{BB962C8B-B14F-4D97-AF65-F5344CB8AC3E}">
        <p14:creationId xmlns:p14="http://schemas.microsoft.com/office/powerpoint/2010/main" val="4104708073"/>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FECD78-3C8E-49F2-8FAB-59489D168ABB}" type="datetimeFigureOut">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11581"/>
            <a:ext cx="7772400" cy="1470025"/>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4084320"/>
            <a:ext cx="6400800" cy="1536192"/>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469197"/>
            <a:ext cx="495260" cy="660347"/>
          </a:xfrm>
          <a:prstGeom prst="rect">
            <a:avLst/>
          </a:prstGeom>
          <a:effectLst/>
        </p:spPr>
      </p:pic>
    </p:spTree>
    <p:extLst>
      <p:ext uri="{BB962C8B-B14F-4D97-AF65-F5344CB8AC3E}">
        <p14:creationId xmlns:p14="http://schemas.microsoft.com/office/powerpoint/2010/main" val="1278812403"/>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latin typeface="Corbel"/>
            </a:endParaRPr>
          </a:p>
        </p:txBody>
      </p:sp>
      <p:sp>
        <p:nvSpPr>
          <p:cNvPr id="5" name="TextBox 4"/>
          <p:cNvSpPr txBox="1"/>
          <p:nvPr userDrawn="1"/>
        </p:nvSpPr>
        <p:spPr>
          <a:xfrm>
            <a:off x="164608" y="6356351"/>
            <a:ext cx="1180021" cy="223138"/>
          </a:xfrm>
          <a:prstGeom prst="rect">
            <a:avLst/>
          </a:prstGeom>
          <a:noFill/>
        </p:spPr>
        <p:txBody>
          <a:bodyPr wrap="none" rtlCol="0">
            <a:spAutoFit/>
          </a:bodyPr>
          <a:lstStyle/>
          <a:p>
            <a:pPr defTabSz="457200"/>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6" name="Slide Number Placeholder 5"/>
          <p:cNvSpPr txBox="1">
            <a:spLocks/>
          </p:cNvSpPr>
          <p:nvPr userDrawn="1"/>
        </p:nvSpPr>
        <p:spPr>
          <a:xfrm>
            <a:off x="8224640" y="6356352"/>
            <a:ext cx="740664" cy="365125"/>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621538713"/>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0" name="Footer Placeholder 4"/>
          <p:cNvSpPr>
            <a:spLocks noGrp="1"/>
          </p:cNvSpPr>
          <p:nvPr>
            <p:ph type="ftr" sz="quarter" idx="3"/>
          </p:nvPr>
        </p:nvSpPr>
        <p:spPr>
          <a:xfrm>
            <a:off x="319088" y="6492876"/>
            <a:ext cx="2895600" cy="365125"/>
          </a:xfrm>
          <a:prstGeom prst="rect">
            <a:avLst/>
          </a:prstGeom>
        </p:spPr>
        <p:txBody>
          <a:bodyPr vert="horz" lIns="0" tIns="45720" rIns="0" bIns="45720" rtlCol="0" anchor="ctr"/>
          <a:lstStyle>
            <a:lvl1pPr algn="l">
              <a:defRPr sz="700" b="0" i="0">
                <a:solidFill>
                  <a:schemeClr val="tx1">
                    <a:tint val="75000"/>
                  </a:schemeClr>
                </a:solidFill>
                <a:latin typeface="Helvetica Neue Thin"/>
                <a:cs typeface="Helvetica Neue Thin"/>
              </a:defRPr>
            </a:lvl1pPr>
          </a:lstStyle>
          <a:p>
            <a:endParaRPr lang="en-US" dirty="0">
              <a:solidFill>
                <a:srgbClr val="1E1C1C">
                  <a:tint val="75000"/>
                </a:srgbClr>
              </a:solidFill>
            </a:endParaRPr>
          </a:p>
        </p:txBody>
      </p:sp>
      <p:sp>
        <p:nvSpPr>
          <p:cNvPr id="21" name="Slide Number Placeholder 5"/>
          <p:cNvSpPr>
            <a:spLocks noGrp="1"/>
          </p:cNvSpPr>
          <p:nvPr>
            <p:ph type="sldNum" sz="quarter" idx="4"/>
          </p:nvPr>
        </p:nvSpPr>
        <p:spPr>
          <a:xfrm>
            <a:off x="4158172" y="6495344"/>
            <a:ext cx="872247" cy="365125"/>
          </a:xfrm>
          <a:prstGeom prst="rect">
            <a:avLst/>
          </a:prstGeom>
        </p:spPr>
        <p:txBody>
          <a:bodyPr vert="horz" lIns="91440" tIns="45720" rIns="91440" bIns="45720" rtlCol="0" anchor="ctr"/>
          <a:lstStyle>
            <a:lvl1pPr algn="ctr">
              <a:defRPr sz="700" b="0" i="0">
                <a:solidFill>
                  <a:schemeClr val="tx1">
                    <a:tint val="75000"/>
                  </a:schemeClr>
                </a:solidFill>
                <a:latin typeface="Helvetica Neue Thin"/>
                <a:cs typeface="Helvetica Neue Thin"/>
              </a:defRPr>
            </a:lvl1pPr>
          </a:lstStyle>
          <a:p>
            <a:fld id="{9FF567BB-A91C-E04F-B4E9-677CEE77F8D9}" type="slidenum">
              <a:rPr lang="en-US" smtClean="0">
                <a:solidFill>
                  <a:srgbClr val="1E1C1C">
                    <a:tint val="75000"/>
                  </a:srgbClr>
                </a:solidFill>
              </a:rPr>
              <a:pPr/>
              <a:t>‹#›</a:t>
            </a:fld>
            <a:endParaRPr lang="en-US">
              <a:solidFill>
                <a:srgbClr val="1E1C1C">
                  <a:tint val="75000"/>
                </a:srgbClr>
              </a:solidFill>
            </a:endParaRPr>
          </a:p>
        </p:txBody>
      </p:sp>
      <p:sp>
        <p:nvSpPr>
          <p:cNvPr id="22" name="Rectangle 21"/>
          <p:cNvSpPr/>
          <p:nvPr userDrawn="1"/>
        </p:nvSpPr>
        <p:spPr>
          <a:xfrm>
            <a:off x="0" y="23"/>
            <a:ext cx="9144000" cy="1073823"/>
          </a:xfrm>
          <a:prstGeom prst="rect">
            <a:avLst/>
          </a:prstGeom>
          <a:solidFill>
            <a:srgbClr val="E5001A"/>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dirty="0">
              <a:solidFill>
                <a:srgbClr val="FFFFFF"/>
              </a:solidFill>
              <a:latin typeface="Corbel"/>
            </a:endParaRPr>
          </a:p>
        </p:txBody>
      </p:sp>
      <p:pic>
        <p:nvPicPr>
          <p:cNvPr id="23" name="Picture 22" descr="couchbase_medium_white.png"/>
          <p:cNvPicPr>
            <a:picLocks noChangeAspect="1"/>
          </p:cNvPicPr>
          <p:nvPr userDrawn="1"/>
        </p:nvPicPr>
        <p:blipFill rotWithShape="1">
          <a:blip r:embed="rId2">
            <a:extLst>
              <a:ext uri="{28A0092B-C50C-407E-A947-70E740481C1C}">
                <a14:useLocalDpi xmlns:a14="http://schemas.microsoft.com/office/drawing/2010/main" val="0"/>
              </a:ext>
            </a:extLst>
          </a:blip>
          <a:srcRect l="33070" t="20633" r="32475" b="50000"/>
          <a:stretch/>
        </p:blipFill>
        <p:spPr>
          <a:xfrm>
            <a:off x="8208019" y="316561"/>
            <a:ext cx="637702" cy="414115"/>
          </a:xfrm>
          <a:prstGeom prst="rect">
            <a:avLst/>
          </a:prstGeom>
        </p:spPr>
      </p:pic>
      <p:sp>
        <p:nvSpPr>
          <p:cNvPr id="24" name="Title Placeholder 1"/>
          <p:cNvSpPr>
            <a:spLocks noGrp="1"/>
          </p:cNvSpPr>
          <p:nvPr>
            <p:ph type="title"/>
          </p:nvPr>
        </p:nvSpPr>
        <p:spPr>
          <a:xfrm>
            <a:off x="319098" y="7299"/>
            <a:ext cx="7702453" cy="106652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26" name="Content Placeholder 25"/>
          <p:cNvSpPr>
            <a:spLocks noGrp="1"/>
          </p:cNvSpPr>
          <p:nvPr>
            <p:ph sz="quarter" idx="10"/>
          </p:nvPr>
        </p:nvSpPr>
        <p:spPr>
          <a:xfrm>
            <a:off x="319088" y="1485901"/>
            <a:ext cx="8526462" cy="46926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05666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903479"/>
            <a:ext cx="8426620" cy="1066524"/>
          </a:xfrm>
        </p:spPr>
        <p:txBody>
          <a:bodyPr anchor="ctr" anchorCtr="0"/>
          <a:lstStyle/>
          <a:p>
            <a:r>
              <a:rPr lang="en-US" dirty="0" smtClean="0"/>
              <a:t>Click to edit Master title style</a:t>
            </a:r>
            <a:endParaRPr lang="en-US" dirty="0"/>
          </a:p>
        </p:txBody>
      </p:sp>
    </p:spTree>
    <p:extLst>
      <p:ext uri="{BB962C8B-B14F-4D97-AF65-F5344CB8AC3E}">
        <p14:creationId xmlns:p14="http://schemas.microsoft.com/office/powerpoint/2010/main" val="1099943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Dark)">
    <p:bg>
      <p:bgRef idx="1001">
        <a:schemeClr val="bg1"/>
      </p:bgRef>
    </p:bg>
    <p:spTree>
      <p:nvGrpSpPr>
        <p:cNvPr id="1" name=""/>
        <p:cNvGrpSpPr/>
        <p:nvPr/>
      </p:nvGrpSpPr>
      <p:grpSpPr>
        <a:xfrm>
          <a:off x="0" y="0"/>
          <a:ext cx="0" cy="0"/>
          <a:chOff x="0" y="0"/>
          <a:chExt cx="0" cy="0"/>
        </a:xfrm>
      </p:grpSpPr>
      <p:pic>
        <p:nvPicPr>
          <p:cNvPr id="6" name="Picture 5" descr="events.CBC_15.pptTemplate.B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408707" y="2264658"/>
            <a:ext cx="8342747" cy="1470025"/>
          </a:xfrm>
          <a:effectLst>
            <a:outerShdw blurRad="127000" dir="2700000" algn="tl" rotWithShape="0">
              <a:srgbClr val="000000">
                <a:alpha val="20000"/>
              </a:srgbClr>
            </a:outerShdw>
          </a:effectLst>
        </p:spPr>
        <p:txBody>
          <a:bodyPr lIns="0" tIns="0" rIns="0" bIns="0" anchor="t" anchorCtr="0"/>
          <a:lstStyle>
            <a:lvl1pPr algn="l">
              <a:defRPr sz="3200" b="0" i="0" cap="all" baseline="0">
                <a:solidFill>
                  <a:schemeClr val="accent2"/>
                </a:solidFill>
                <a:latin typeface="Calibri Light"/>
              </a:defRPr>
            </a:lvl1pPr>
          </a:lstStyle>
          <a:p>
            <a:r>
              <a:rPr lang="en-US" dirty="0" smtClean="0"/>
              <a:t>Introducing SQL for Documents:</a:t>
            </a:r>
            <a:br>
              <a:rPr lang="en-US" dirty="0" smtClean="0"/>
            </a:br>
            <a:r>
              <a:rPr lang="en-US" dirty="0" smtClean="0"/>
              <a:t>Query Without Compromise</a:t>
            </a:r>
            <a:endParaRPr lang="en-US" dirty="0"/>
          </a:p>
        </p:txBody>
      </p:sp>
      <p:sp>
        <p:nvSpPr>
          <p:cNvPr id="3" name="Subtitle 2"/>
          <p:cNvSpPr>
            <a:spLocks noGrp="1"/>
          </p:cNvSpPr>
          <p:nvPr>
            <p:ph type="subTitle" idx="1" hasCustomPrompt="1"/>
          </p:nvPr>
        </p:nvSpPr>
        <p:spPr>
          <a:xfrm>
            <a:off x="408707" y="3861784"/>
            <a:ext cx="8342747" cy="1450848"/>
          </a:xfrm>
        </p:spPr>
        <p:txBody>
          <a:bodyPr lIns="0" tIns="0" rIns="0" bIns="0"/>
          <a:lstStyle>
            <a:lvl1pPr marL="0" indent="0" algn="l">
              <a:buNone/>
              <a:defRPr sz="3000" b="0" i="0" baseline="0">
                <a:solidFill>
                  <a:schemeClr val="tx1"/>
                </a:solidFill>
                <a:latin typeface="Calibri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Gerald </a:t>
            </a:r>
            <a:r>
              <a:rPr lang="en-US" dirty="0" err="1" smtClean="0"/>
              <a:t>Sangudi</a:t>
            </a:r>
            <a:r>
              <a:rPr lang="en-US" dirty="0" smtClean="0"/>
              <a:t>, Couchbase</a:t>
            </a:r>
            <a:endParaRPr lang="en-US" dirty="0"/>
          </a:p>
        </p:txBody>
      </p:sp>
    </p:spTree>
    <p:extLst>
      <p:ext uri="{BB962C8B-B14F-4D97-AF65-F5344CB8AC3E}">
        <p14:creationId xmlns:p14="http://schemas.microsoft.com/office/powerpoint/2010/main" val="1551704528"/>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4" name="Rectangle 3"/>
          <p:cNvSpPr/>
          <p:nvPr userDrawn="1"/>
        </p:nvSpPr>
        <p:spPr>
          <a:xfrm>
            <a:off x="0" y="26"/>
            <a:ext cx="9144000" cy="777409"/>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E10021"/>
              </a:solidFill>
              <a:latin typeface="Corbe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99552"/>
            <a:ext cx="278504" cy="371341"/>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83" y="24410"/>
            <a:ext cx="7998595" cy="716449"/>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endParaRPr lang="en-US" dirty="0"/>
          </a:p>
        </p:txBody>
      </p:sp>
      <p:sp>
        <p:nvSpPr>
          <p:cNvPr id="3" name="Content Placeholder 2"/>
          <p:cNvSpPr>
            <a:spLocks noGrp="1"/>
          </p:cNvSpPr>
          <p:nvPr>
            <p:ph idx="1" hasCustomPrompt="1"/>
          </p:nvPr>
        </p:nvSpPr>
        <p:spPr>
          <a:xfrm>
            <a:off x="457239" y="914401"/>
            <a:ext cx="8007739" cy="4525963"/>
          </a:xfrm>
        </p:spPr>
        <p:txBody>
          <a:bodyPr/>
          <a:lstStyle>
            <a:lvl1pPr marL="228600" indent="-228600">
              <a:lnSpc>
                <a:spcPct val="100000"/>
              </a:lnSpc>
              <a:spcBef>
                <a:spcPts val="0"/>
              </a:spcBef>
              <a:spcAft>
                <a:spcPts val="300"/>
              </a:spcAft>
              <a:buSzPct val="110000"/>
              <a:defRPr/>
            </a:lvl1pPr>
            <a:lvl2pPr marL="455613" indent="-225425">
              <a:lnSpc>
                <a:spcPct val="100000"/>
              </a:lnSpc>
              <a:spcBef>
                <a:spcPts val="0"/>
              </a:spcBef>
              <a:spcAft>
                <a:spcPts val="300"/>
              </a:spcAft>
              <a:defRPr/>
            </a:lvl2pPr>
            <a:lvl3pPr marL="455613" indent="-225425">
              <a:lnSpc>
                <a:spcPct val="100000"/>
              </a:lnSpc>
              <a:spcBef>
                <a:spcPts val="0"/>
              </a:spcBef>
              <a:spcAft>
                <a:spcPts val="300"/>
              </a:spcAft>
              <a:defRPr/>
            </a:lvl3pPr>
            <a:lvl4pPr marL="455613" indent="-225425">
              <a:lnSpc>
                <a:spcPct val="100000"/>
              </a:lnSpc>
              <a:spcBef>
                <a:spcPts val="0"/>
              </a:spcBef>
              <a:spcAft>
                <a:spcPts val="300"/>
              </a:spcAft>
              <a:defRPr/>
            </a:lvl4pPr>
            <a:lvl5pPr marL="455613" indent="-225425">
              <a:lnSpc>
                <a:spcPct val="100000"/>
              </a:lnSpc>
              <a:spcBef>
                <a:spcPts val="0"/>
              </a:spcBef>
              <a:spcAft>
                <a:spcPts val="300"/>
              </a:spcAft>
              <a:defRPr/>
            </a:lvl5pPr>
          </a:lstStyle>
          <a:p>
            <a:r>
              <a:rPr lang="en-US" dirty="0" smtClean="0"/>
              <a:t>First Level Bullet</a:t>
            </a:r>
          </a:p>
          <a:p>
            <a:pPr lvl="1"/>
            <a:r>
              <a:rPr lang="en-US" dirty="0" smtClean="0"/>
              <a:t>Second Level Bullet</a:t>
            </a:r>
          </a:p>
          <a:p>
            <a:pPr marL="635000" lvl="3" indent="-177800">
              <a:buSzPct val="100000"/>
              <a:buFont typeface="Lucida Grande"/>
              <a:buChar char="-"/>
            </a:pPr>
            <a:r>
              <a:rPr lang="en-US" sz="1800" dirty="0" smtClean="0"/>
              <a:t>Third Level Bullet</a:t>
            </a:r>
          </a:p>
          <a:p>
            <a:pPr marL="800100" lvl="3" indent="-177800">
              <a:buSzPct val="100000"/>
              <a:buFont typeface="Lucida Grande"/>
              <a:buChar char="-"/>
            </a:pPr>
            <a:r>
              <a:rPr lang="en-US" sz="1600" dirty="0" smtClean="0"/>
              <a:t>Fourth Level Bullet</a:t>
            </a:r>
          </a:p>
          <a:p>
            <a:pPr marL="965200" lvl="3" indent="-177800">
              <a:buSzPct val="100000"/>
              <a:buFont typeface="Lucida Grande"/>
              <a:buChar char="-"/>
            </a:pPr>
            <a:r>
              <a:rPr lang="en-US" sz="1400" dirty="0" smtClean="0"/>
              <a:t>Fifth Level Bullet</a:t>
            </a:r>
          </a:p>
        </p:txBody>
      </p:sp>
      <p:sp>
        <p:nvSpPr>
          <p:cNvPr id="5" name="Footer Placeholder 4"/>
          <p:cNvSpPr>
            <a:spLocks noGrp="1"/>
          </p:cNvSpPr>
          <p:nvPr>
            <p:ph type="ftr" sz="quarter" idx="11"/>
          </p:nvPr>
        </p:nvSpPr>
        <p:spPr/>
        <p:txBody>
          <a:bodyPr/>
          <a:lstStyle/>
          <a:p>
            <a:endParaRPr lang="en-US">
              <a:latin typeface="Corbel"/>
            </a:endParaRPr>
          </a:p>
        </p:txBody>
      </p:sp>
      <p:sp>
        <p:nvSpPr>
          <p:cNvPr id="7" name="TextBox 6"/>
          <p:cNvSpPr txBox="1"/>
          <p:nvPr userDrawn="1"/>
        </p:nvSpPr>
        <p:spPr>
          <a:xfrm>
            <a:off x="164608" y="6356351"/>
            <a:ext cx="1180021" cy="223138"/>
          </a:xfrm>
          <a:prstGeom prst="rect">
            <a:avLst/>
          </a:prstGeom>
          <a:noFill/>
        </p:spPr>
        <p:txBody>
          <a:bodyPr wrap="none" rtlCol="0">
            <a:spAutoFit/>
          </a:bodyPr>
          <a:lstStyle/>
          <a:p>
            <a:pPr defTabSz="457200"/>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0" name="Slide Number Placeholder 5"/>
          <p:cNvSpPr txBox="1">
            <a:spLocks/>
          </p:cNvSpPr>
          <p:nvPr userDrawn="1"/>
        </p:nvSpPr>
        <p:spPr>
          <a:xfrm>
            <a:off x="8224640" y="6356352"/>
            <a:ext cx="740664" cy="365125"/>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1474121559"/>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1_Title and Text (Dark)">
    <p:spTree>
      <p:nvGrpSpPr>
        <p:cNvPr id="1" name=""/>
        <p:cNvGrpSpPr/>
        <p:nvPr/>
      </p:nvGrpSpPr>
      <p:grpSpPr>
        <a:xfrm>
          <a:off x="0" y="0"/>
          <a:ext cx="0" cy="0"/>
          <a:chOff x="0" y="0"/>
          <a:chExt cx="0" cy="0"/>
        </a:xfrm>
      </p:grpSpPr>
      <p:sp>
        <p:nvSpPr>
          <p:cNvPr id="11" name="Rectangle 10"/>
          <p:cNvSpPr/>
          <p:nvPr userDrawn="1"/>
        </p:nvSpPr>
        <p:spPr>
          <a:xfrm>
            <a:off x="0" y="26"/>
            <a:ext cx="9144000" cy="777409"/>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E10021"/>
              </a:solidFill>
              <a:latin typeface="Corbe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99552"/>
            <a:ext cx="278504" cy="371341"/>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83" y="17328"/>
            <a:ext cx="7998595" cy="719328"/>
          </a:xfrm>
          <a:effectLst>
            <a:outerShdw blurRad="127000" dir="2700000" algn="tl" rotWithShape="0">
              <a:srgbClr val="000000">
                <a:alpha val="20000"/>
              </a:srgbClr>
            </a:outerShdw>
          </a:effectLst>
        </p:spPr>
        <p:txBody>
          <a:bodyPr vert="horz" lIns="91440" tIns="45720" rIns="91440" bIns="45720" rtlCol="0" anchor="b">
            <a:noAutofit/>
          </a:bodyPr>
          <a:lstStyle>
            <a:lvl1pPr>
              <a:defRPr lang="en-US" dirty="0">
                <a:solidFill>
                  <a:schemeClr val="bg1"/>
                </a:solidFill>
              </a:defRPr>
            </a:lvl1pPr>
          </a:lstStyle>
          <a:p>
            <a:pPr lvl="0">
              <a:lnSpc>
                <a:spcPct val="80000"/>
              </a:lnSpc>
            </a:pPr>
            <a:endParaRPr lang="en-US" dirty="0"/>
          </a:p>
        </p:txBody>
      </p:sp>
      <p:sp>
        <p:nvSpPr>
          <p:cNvPr id="3" name="Content Placeholder 2"/>
          <p:cNvSpPr>
            <a:spLocks noGrp="1"/>
          </p:cNvSpPr>
          <p:nvPr>
            <p:ph idx="1"/>
          </p:nvPr>
        </p:nvSpPr>
        <p:spPr>
          <a:xfrm>
            <a:off x="457239" y="914401"/>
            <a:ext cx="8007739" cy="4525963"/>
          </a:xfrm>
        </p:spPr>
        <p:txBody>
          <a:bodyPr/>
          <a:lstStyle>
            <a:lvl1pPr marL="0" indent="0">
              <a:lnSpc>
                <a:spcPct val="100000"/>
              </a:lnSpc>
              <a:spcBef>
                <a:spcPts val="0"/>
              </a:spcBef>
              <a:spcAft>
                <a:spcPts val="300"/>
              </a:spcAft>
              <a:buNone/>
              <a:defRPr/>
            </a:lvl1pPr>
            <a:lvl2pPr marL="228600" indent="0">
              <a:lnSpc>
                <a:spcPct val="100000"/>
              </a:lnSpc>
              <a:spcBef>
                <a:spcPts val="0"/>
              </a:spcBef>
              <a:spcAft>
                <a:spcPts val="300"/>
              </a:spcAft>
              <a:buNone/>
              <a:defRPr/>
            </a:lvl2pPr>
            <a:lvl3pPr marL="455613" indent="0">
              <a:lnSpc>
                <a:spcPct val="100000"/>
              </a:lnSpc>
              <a:spcBef>
                <a:spcPts val="0"/>
              </a:spcBef>
              <a:spcAft>
                <a:spcPts val="300"/>
              </a:spcAft>
              <a:buNone/>
              <a:defRPr/>
            </a:lvl3pPr>
            <a:lvl4pPr marL="627063" indent="0">
              <a:lnSpc>
                <a:spcPct val="100000"/>
              </a:lnSpc>
              <a:spcBef>
                <a:spcPts val="0"/>
              </a:spcBef>
              <a:spcAft>
                <a:spcPts val="300"/>
              </a:spcAft>
              <a:buNone/>
              <a:defRPr/>
            </a:lvl4pPr>
            <a:lvl5pPr marL="798513" indent="0">
              <a:lnSpc>
                <a:spcPct val="100000"/>
              </a:lnSpc>
              <a:spcBef>
                <a:spcPts val="0"/>
              </a:spcBef>
              <a:spcAft>
                <a:spcPts val="300"/>
              </a:spcAft>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endParaRPr lang="en-US">
              <a:latin typeface="Corbel"/>
            </a:endParaRPr>
          </a:p>
        </p:txBody>
      </p:sp>
      <p:sp>
        <p:nvSpPr>
          <p:cNvPr id="7" name="TextBox 6"/>
          <p:cNvSpPr txBox="1"/>
          <p:nvPr userDrawn="1"/>
        </p:nvSpPr>
        <p:spPr>
          <a:xfrm>
            <a:off x="164608" y="6356351"/>
            <a:ext cx="1180021" cy="223138"/>
          </a:xfrm>
          <a:prstGeom prst="rect">
            <a:avLst/>
          </a:prstGeom>
          <a:noFill/>
        </p:spPr>
        <p:txBody>
          <a:bodyPr wrap="none" rtlCol="0">
            <a:spAutoFit/>
          </a:bodyPr>
          <a:lstStyle/>
          <a:p>
            <a:pPr defTabSz="457200"/>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0" name="Slide Number Placeholder 5"/>
          <p:cNvSpPr txBox="1">
            <a:spLocks/>
          </p:cNvSpPr>
          <p:nvPr userDrawn="1"/>
        </p:nvSpPr>
        <p:spPr>
          <a:xfrm>
            <a:off x="8224640" y="6356352"/>
            <a:ext cx="740664" cy="365125"/>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1643004825"/>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Dark)">
    <p:spTree>
      <p:nvGrpSpPr>
        <p:cNvPr id="1" name=""/>
        <p:cNvGrpSpPr/>
        <p:nvPr/>
      </p:nvGrpSpPr>
      <p:grpSpPr>
        <a:xfrm>
          <a:off x="0" y="0"/>
          <a:ext cx="0" cy="0"/>
          <a:chOff x="0" y="0"/>
          <a:chExt cx="0" cy="0"/>
        </a:xfrm>
      </p:grpSpPr>
      <p:sp>
        <p:nvSpPr>
          <p:cNvPr id="8" name="Rectangle 7"/>
          <p:cNvSpPr/>
          <p:nvPr userDrawn="1"/>
        </p:nvSpPr>
        <p:spPr>
          <a:xfrm>
            <a:off x="0" y="26"/>
            <a:ext cx="9144000" cy="777409"/>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E10021"/>
              </a:solidFill>
              <a:latin typeface="Corbe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99552"/>
            <a:ext cx="278504" cy="371341"/>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83" y="17328"/>
            <a:ext cx="7998595" cy="719328"/>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endParaRPr lang="en-US" dirty="0"/>
          </a:p>
        </p:txBody>
      </p:sp>
      <p:sp>
        <p:nvSpPr>
          <p:cNvPr id="5" name="Footer Placeholder 4"/>
          <p:cNvSpPr>
            <a:spLocks noGrp="1"/>
          </p:cNvSpPr>
          <p:nvPr>
            <p:ph type="ftr" sz="quarter" idx="11"/>
          </p:nvPr>
        </p:nvSpPr>
        <p:spPr/>
        <p:txBody>
          <a:bodyPr/>
          <a:lstStyle/>
          <a:p>
            <a:endParaRPr lang="en-US">
              <a:latin typeface="Corbel"/>
            </a:endParaRPr>
          </a:p>
        </p:txBody>
      </p:sp>
      <p:sp>
        <p:nvSpPr>
          <p:cNvPr id="7" name="TextBox 6"/>
          <p:cNvSpPr txBox="1"/>
          <p:nvPr userDrawn="1"/>
        </p:nvSpPr>
        <p:spPr>
          <a:xfrm>
            <a:off x="164608" y="6356351"/>
            <a:ext cx="1180021" cy="223138"/>
          </a:xfrm>
          <a:prstGeom prst="rect">
            <a:avLst/>
          </a:prstGeom>
          <a:noFill/>
        </p:spPr>
        <p:txBody>
          <a:bodyPr wrap="none" rtlCol="0">
            <a:spAutoFit/>
          </a:bodyPr>
          <a:lstStyle/>
          <a:p>
            <a:pPr defTabSz="457200"/>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1" name="Slide Number Placeholder 5"/>
          <p:cNvSpPr txBox="1">
            <a:spLocks/>
          </p:cNvSpPr>
          <p:nvPr userDrawn="1"/>
        </p:nvSpPr>
        <p:spPr>
          <a:xfrm>
            <a:off x="8224640" y="6356352"/>
            <a:ext cx="740664" cy="365125"/>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1639716777"/>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Section Break (Blue)">
    <p:bg>
      <p:bgPr>
        <a:solidFill>
          <a:srgbClr val="129DD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11578"/>
            <a:ext cx="7772400" cy="1470025"/>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4084320"/>
            <a:ext cx="6400800" cy="1536192"/>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469197"/>
            <a:ext cx="495260" cy="660347"/>
          </a:xfrm>
          <a:prstGeom prst="rect">
            <a:avLst/>
          </a:prstGeom>
          <a:effectLst/>
        </p:spPr>
      </p:pic>
    </p:spTree>
    <p:extLst>
      <p:ext uri="{BB962C8B-B14F-4D97-AF65-F5344CB8AC3E}">
        <p14:creationId xmlns:p14="http://schemas.microsoft.com/office/powerpoint/2010/main" val="1081722828"/>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11578"/>
            <a:ext cx="7772400" cy="1470025"/>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4084320"/>
            <a:ext cx="6400800" cy="1536192"/>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469197"/>
            <a:ext cx="495260" cy="660347"/>
          </a:xfrm>
          <a:prstGeom prst="rect">
            <a:avLst/>
          </a:prstGeom>
          <a:effectLst/>
        </p:spPr>
      </p:pic>
    </p:spTree>
    <p:extLst>
      <p:ext uri="{BB962C8B-B14F-4D97-AF65-F5344CB8AC3E}">
        <p14:creationId xmlns:p14="http://schemas.microsoft.com/office/powerpoint/2010/main" val="1572163315"/>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FECD78-3C8E-49F2-8FAB-59489D168ABB}" type="datetimeFigureOut">
              <a:rPr lang="en-US" smtClean="0"/>
              <a:t>1/24/17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latin typeface="Corbel"/>
            </a:endParaRPr>
          </a:p>
        </p:txBody>
      </p:sp>
      <p:sp>
        <p:nvSpPr>
          <p:cNvPr id="5" name="TextBox 4"/>
          <p:cNvSpPr txBox="1"/>
          <p:nvPr userDrawn="1"/>
        </p:nvSpPr>
        <p:spPr>
          <a:xfrm>
            <a:off x="164608" y="6356351"/>
            <a:ext cx="1180021" cy="223138"/>
          </a:xfrm>
          <a:prstGeom prst="rect">
            <a:avLst/>
          </a:prstGeom>
          <a:noFill/>
        </p:spPr>
        <p:txBody>
          <a:bodyPr wrap="none" rtlCol="0">
            <a:spAutoFit/>
          </a:bodyPr>
          <a:lstStyle/>
          <a:p>
            <a:pPr defTabSz="457200"/>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6" name="Slide Number Placeholder 5"/>
          <p:cNvSpPr txBox="1">
            <a:spLocks/>
          </p:cNvSpPr>
          <p:nvPr userDrawn="1"/>
        </p:nvSpPr>
        <p:spPr>
          <a:xfrm>
            <a:off x="8224640" y="6356352"/>
            <a:ext cx="740664" cy="365125"/>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923391420"/>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903479"/>
            <a:ext cx="8426620" cy="1066524"/>
          </a:xfrm>
        </p:spPr>
        <p:txBody>
          <a:bodyPr anchor="ctr" anchorCtr="0"/>
          <a:lstStyle/>
          <a:p>
            <a:r>
              <a:rPr lang="en-US" dirty="0" smtClean="0"/>
              <a:t>Click to edit Master title style</a:t>
            </a:r>
            <a:endParaRPr lang="en-US" dirty="0"/>
          </a:p>
        </p:txBody>
      </p:sp>
    </p:spTree>
    <p:extLst>
      <p:ext uri="{BB962C8B-B14F-4D97-AF65-F5344CB8AC3E}">
        <p14:creationId xmlns:p14="http://schemas.microsoft.com/office/powerpoint/2010/main" val="2698997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0" name="Footer Placeholder 4"/>
          <p:cNvSpPr>
            <a:spLocks noGrp="1"/>
          </p:cNvSpPr>
          <p:nvPr>
            <p:ph type="ftr" sz="quarter" idx="3"/>
          </p:nvPr>
        </p:nvSpPr>
        <p:spPr>
          <a:xfrm>
            <a:off x="319088" y="6492876"/>
            <a:ext cx="2895600" cy="365125"/>
          </a:xfrm>
          <a:prstGeom prst="rect">
            <a:avLst/>
          </a:prstGeom>
        </p:spPr>
        <p:txBody>
          <a:bodyPr vert="horz" lIns="0" tIns="45720" rIns="0" bIns="45720" rtlCol="0" anchor="ctr"/>
          <a:lstStyle>
            <a:lvl1pPr algn="l">
              <a:defRPr sz="700" b="0" i="0">
                <a:solidFill>
                  <a:schemeClr val="tx1">
                    <a:tint val="75000"/>
                  </a:schemeClr>
                </a:solidFill>
                <a:latin typeface="Helvetica Neue Thin"/>
                <a:cs typeface="Helvetica Neue Thin"/>
              </a:defRPr>
            </a:lvl1pPr>
          </a:lstStyle>
          <a:p>
            <a:endParaRPr lang="en-US" dirty="0">
              <a:solidFill>
                <a:srgbClr val="1E1C1C">
                  <a:tint val="75000"/>
                </a:srgbClr>
              </a:solidFill>
            </a:endParaRPr>
          </a:p>
        </p:txBody>
      </p:sp>
      <p:sp>
        <p:nvSpPr>
          <p:cNvPr id="21" name="Slide Number Placeholder 5"/>
          <p:cNvSpPr>
            <a:spLocks noGrp="1"/>
          </p:cNvSpPr>
          <p:nvPr>
            <p:ph type="sldNum" sz="quarter" idx="4"/>
          </p:nvPr>
        </p:nvSpPr>
        <p:spPr>
          <a:xfrm>
            <a:off x="4158172" y="6495344"/>
            <a:ext cx="872247" cy="365125"/>
          </a:xfrm>
          <a:prstGeom prst="rect">
            <a:avLst/>
          </a:prstGeom>
        </p:spPr>
        <p:txBody>
          <a:bodyPr vert="horz" lIns="91440" tIns="45720" rIns="91440" bIns="45720" rtlCol="0" anchor="ctr"/>
          <a:lstStyle>
            <a:lvl1pPr algn="ctr">
              <a:defRPr sz="700" b="0" i="0">
                <a:solidFill>
                  <a:schemeClr val="tx1">
                    <a:tint val="75000"/>
                  </a:schemeClr>
                </a:solidFill>
                <a:latin typeface="Helvetica Neue Thin"/>
                <a:cs typeface="Helvetica Neue Thin"/>
              </a:defRPr>
            </a:lvl1pPr>
          </a:lstStyle>
          <a:p>
            <a:fld id="{9FF567BB-A91C-E04F-B4E9-677CEE77F8D9}" type="slidenum">
              <a:rPr lang="en-US" smtClean="0">
                <a:solidFill>
                  <a:srgbClr val="1E1C1C">
                    <a:tint val="75000"/>
                  </a:srgbClr>
                </a:solidFill>
              </a:rPr>
              <a:pPr/>
              <a:t>‹#›</a:t>
            </a:fld>
            <a:endParaRPr lang="en-US">
              <a:solidFill>
                <a:srgbClr val="1E1C1C">
                  <a:tint val="75000"/>
                </a:srgbClr>
              </a:solidFill>
            </a:endParaRPr>
          </a:p>
        </p:txBody>
      </p:sp>
      <p:sp>
        <p:nvSpPr>
          <p:cNvPr id="22" name="Rectangle 21"/>
          <p:cNvSpPr/>
          <p:nvPr userDrawn="1"/>
        </p:nvSpPr>
        <p:spPr>
          <a:xfrm>
            <a:off x="0" y="21"/>
            <a:ext cx="9144000" cy="1073823"/>
          </a:xfrm>
          <a:prstGeom prst="rect">
            <a:avLst/>
          </a:prstGeom>
          <a:solidFill>
            <a:srgbClr val="E5001A"/>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dirty="0">
              <a:solidFill>
                <a:srgbClr val="FFFFFF"/>
              </a:solidFill>
              <a:latin typeface="Corbel"/>
            </a:endParaRPr>
          </a:p>
        </p:txBody>
      </p:sp>
      <p:pic>
        <p:nvPicPr>
          <p:cNvPr id="23" name="Picture 22" descr="couchbase_medium_white.png"/>
          <p:cNvPicPr>
            <a:picLocks noChangeAspect="1"/>
          </p:cNvPicPr>
          <p:nvPr userDrawn="1"/>
        </p:nvPicPr>
        <p:blipFill rotWithShape="1">
          <a:blip r:embed="rId2">
            <a:extLst>
              <a:ext uri="{28A0092B-C50C-407E-A947-70E740481C1C}">
                <a14:useLocalDpi xmlns:a14="http://schemas.microsoft.com/office/drawing/2010/main" val="0"/>
              </a:ext>
            </a:extLst>
          </a:blip>
          <a:srcRect l="33070" t="20633" r="32475" b="50000"/>
          <a:stretch/>
        </p:blipFill>
        <p:spPr>
          <a:xfrm>
            <a:off x="8208019" y="316561"/>
            <a:ext cx="637702" cy="414115"/>
          </a:xfrm>
          <a:prstGeom prst="rect">
            <a:avLst/>
          </a:prstGeom>
        </p:spPr>
      </p:pic>
      <p:sp>
        <p:nvSpPr>
          <p:cNvPr id="24" name="Title Placeholder 1"/>
          <p:cNvSpPr>
            <a:spLocks noGrp="1"/>
          </p:cNvSpPr>
          <p:nvPr>
            <p:ph type="title"/>
          </p:nvPr>
        </p:nvSpPr>
        <p:spPr>
          <a:xfrm>
            <a:off x="319098" y="7299"/>
            <a:ext cx="7702453" cy="106652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26" name="Content Placeholder 25"/>
          <p:cNvSpPr>
            <a:spLocks noGrp="1"/>
          </p:cNvSpPr>
          <p:nvPr>
            <p:ph sz="quarter" idx="10"/>
          </p:nvPr>
        </p:nvSpPr>
        <p:spPr>
          <a:xfrm>
            <a:off x="319088" y="1485901"/>
            <a:ext cx="8526462" cy="46926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52922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Dark)">
    <p:bg>
      <p:bgRef idx="1001">
        <a:schemeClr val="bg1"/>
      </p:bgRef>
    </p:bg>
    <p:spTree>
      <p:nvGrpSpPr>
        <p:cNvPr id="1" name=""/>
        <p:cNvGrpSpPr/>
        <p:nvPr/>
      </p:nvGrpSpPr>
      <p:grpSpPr>
        <a:xfrm>
          <a:off x="0" y="0"/>
          <a:ext cx="0" cy="0"/>
          <a:chOff x="0" y="0"/>
          <a:chExt cx="0" cy="0"/>
        </a:xfrm>
      </p:grpSpPr>
      <p:pic>
        <p:nvPicPr>
          <p:cNvPr id="6" name="Picture 5" descr="events.CBC_15.pptTemplate.B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408707" y="2264657"/>
            <a:ext cx="8342747" cy="1470025"/>
          </a:xfrm>
          <a:effectLst>
            <a:outerShdw blurRad="127000" dir="2700000" algn="tl" rotWithShape="0">
              <a:srgbClr val="000000">
                <a:alpha val="20000"/>
              </a:srgbClr>
            </a:outerShdw>
          </a:effectLst>
        </p:spPr>
        <p:txBody>
          <a:bodyPr lIns="0" tIns="0" rIns="0" bIns="0" anchor="t" anchorCtr="0"/>
          <a:lstStyle>
            <a:lvl1pPr algn="l">
              <a:defRPr sz="3200" b="0" i="0" cap="all" baseline="0">
                <a:solidFill>
                  <a:schemeClr val="accent2"/>
                </a:solidFill>
                <a:latin typeface="Calibri Light"/>
              </a:defRPr>
            </a:lvl1pPr>
          </a:lstStyle>
          <a:p>
            <a:r>
              <a:rPr lang="en-US" dirty="0" smtClean="0"/>
              <a:t>Introducing SQL for Documents:</a:t>
            </a:r>
            <a:br>
              <a:rPr lang="en-US" dirty="0" smtClean="0"/>
            </a:br>
            <a:r>
              <a:rPr lang="en-US" dirty="0" smtClean="0"/>
              <a:t>Query Without Compromise</a:t>
            </a:r>
            <a:endParaRPr lang="en-US" dirty="0"/>
          </a:p>
        </p:txBody>
      </p:sp>
      <p:sp>
        <p:nvSpPr>
          <p:cNvPr id="3" name="Subtitle 2"/>
          <p:cNvSpPr>
            <a:spLocks noGrp="1"/>
          </p:cNvSpPr>
          <p:nvPr>
            <p:ph type="subTitle" idx="1" hasCustomPrompt="1"/>
          </p:nvPr>
        </p:nvSpPr>
        <p:spPr>
          <a:xfrm>
            <a:off x="408707" y="3861784"/>
            <a:ext cx="8342747" cy="1450848"/>
          </a:xfrm>
        </p:spPr>
        <p:txBody>
          <a:bodyPr lIns="0" tIns="0" rIns="0" bIns="0"/>
          <a:lstStyle>
            <a:lvl1pPr marL="0" indent="0" algn="l">
              <a:buNone/>
              <a:defRPr sz="3000" b="0" i="0" baseline="0">
                <a:solidFill>
                  <a:schemeClr val="tx1"/>
                </a:solidFill>
                <a:latin typeface="Calibri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Gerald </a:t>
            </a:r>
            <a:r>
              <a:rPr lang="en-US" dirty="0" err="1" smtClean="0"/>
              <a:t>Sangudi</a:t>
            </a:r>
            <a:r>
              <a:rPr lang="en-US" dirty="0" smtClean="0"/>
              <a:t>, Couchbase</a:t>
            </a:r>
            <a:endParaRPr lang="en-US" dirty="0"/>
          </a:p>
        </p:txBody>
      </p:sp>
    </p:spTree>
    <p:extLst>
      <p:ext uri="{BB962C8B-B14F-4D97-AF65-F5344CB8AC3E}">
        <p14:creationId xmlns:p14="http://schemas.microsoft.com/office/powerpoint/2010/main" val="4012417470"/>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4" name="Rectangle 3"/>
          <p:cNvSpPr/>
          <p:nvPr userDrawn="1"/>
        </p:nvSpPr>
        <p:spPr>
          <a:xfrm>
            <a:off x="0" y="25"/>
            <a:ext cx="9144000" cy="777409"/>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E10021"/>
              </a:solidFill>
              <a:latin typeface="Corbe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99552"/>
            <a:ext cx="278504" cy="371341"/>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81" y="24409"/>
            <a:ext cx="7998595" cy="716449"/>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endParaRPr lang="en-US" dirty="0"/>
          </a:p>
        </p:txBody>
      </p:sp>
      <p:sp>
        <p:nvSpPr>
          <p:cNvPr id="3" name="Content Placeholder 2"/>
          <p:cNvSpPr>
            <a:spLocks noGrp="1"/>
          </p:cNvSpPr>
          <p:nvPr>
            <p:ph idx="1" hasCustomPrompt="1"/>
          </p:nvPr>
        </p:nvSpPr>
        <p:spPr>
          <a:xfrm>
            <a:off x="457237" y="914401"/>
            <a:ext cx="8007739" cy="4525963"/>
          </a:xfrm>
        </p:spPr>
        <p:txBody>
          <a:bodyPr/>
          <a:lstStyle>
            <a:lvl1pPr marL="228600" indent="-228600">
              <a:lnSpc>
                <a:spcPct val="100000"/>
              </a:lnSpc>
              <a:spcBef>
                <a:spcPts val="0"/>
              </a:spcBef>
              <a:spcAft>
                <a:spcPts val="300"/>
              </a:spcAft>
              <a:buSzPct val="110000"/>
              <a:defRPr/>
            </a:lvl1pPr>
            <a:lvl2pPr marL="455613" indent="-225425">
              <a:lnSpc>
                <a:spcPct val="100000"/>
              </a:lnSpc>
              <a:spcBef>
                <a:spcPts val="0"/>
              </a:spcBef>
              <a:spcAft>
                <a:spcPts val="300"/>
              </a:spcAft>
              <a:defRPr/>
            </a:lvl2pPr>
            <a:lvl3pPr marL="455613" indent="-225425">
              <a:lnSpc>
                <a:spcPct val="100000"/>
              </a:lnSpc>
              <a:spcBef>
                <a:spcPts val="0"/>
              </a:spcBef>
              <a:spcAft>
                <a:spcPts val="300"/>
              </a:spcAft>
              <a:defRPr/>
            </a:lvl3pPr>
            <a:lvl4pPr marL="455613" indent="-225425">
              <a:lnSpc>
                <a:spcPct val="100000"/>
              </a:lnSpc>
              <a:spcBef>
                <a:spcPts val="0"/>
              </a:spcBef>
              <a:spcAft>
                <a:spcPts val="300"/>
              </a:spcAft>
              <a:defRPr/>
            </a:lvl4pPr>
            <a:lvl5pPr marL="455613" indent="-225425">
              <a:lnSpc>
                <a:spcPct val="100000"/>
              </a:lnSpc>
              <a:spcBef>
                <a:spcPts val="0"/>
              </a:spcBef>
              <a:spcAft>
                <a:spcPts val="300"/>
              </a:spcAft>
              <a:defRPr/>
            </a:lvl5pPr>
          </a:lstStyle>
          <a:p>
            <a:r>
              <a:rPr lang="en-US" dirty="0" smtClean="0"/>
              <a:t>First Level Bullet</a:t>
            </a:r>
          </a:p>
          <a:p>
            <a:pPr lvl="1"/>
            <a:r>
              <a:rPr lang="en-US" dirty="0" smtClean="0"/>
              <a:t>Second Level Bullet</a:t>
            </a:r>
          </a:p>
          <a:p>
            <a:pPr marL="635000" lvl="3" indent="-177800">
              <a:buSzPct val="100000"/>
              <a:buFont typeface="Lucida Grande"/>
              <a:buChar char="-"/>
            </a:pPr>
            <a:r>
              <a:rPr lang="en-US" sz="1800" dirty="0" smtClean="0"/>
              <a:t>Third Level Bullet</a:t>
            </a:r>
          </a:p>
          <a:p>
            <a:pPr marL="800100" lvl="3" indent="-177800">
              <a:buSzPct val="100000"/>
              <a:buFont typeface="Lucida Grande"/>
              <a:buChar char="-"/>
            </a:pPr>
            <a:r>
              <a:rPr lang="en-US" sz="1600" dirty="0" smtClean="0"/>
              <a:t>Fourth Level Bullet</a:t>
            </a:r>
          </a:p>
          <a:p>
            <a:pPr marL="965200" lvl="3" indent="-177800">
              <a:buSzPct val="100000"/>
              <a:buFont typeface="Lucida Grande"/>
              <a:buChar char="-"/>
            </a:pPr>
            <a:r>
              <a:rPr lang="en-US" sz="1400" dirty="0" smtClean="0"/>
              <a:t>Fifth Level Bullet</a:t>
            </a:r>
          </a:p>
        </p:txBody>
      </p:sp>
      <p:sp>
        <p:nvSpPr>
          <p:cNvPr id="5" name="Footer Placeholder 4"/>
          <p:cNvSpPr>
            <a:spLocks noGrp="1"/>
          </p:cNvSpPr>
          <p:nvPr>
            <p:ph type="ftr" sz="quarter" idx="11"/>
          </p:nvPr>
        </p:nvSpPr>
        <p:spPr/>
        <p:txBody>
          <a:bodyPr/>
          <a:lstStyle/>
          <a:p>
            <a:endParaRPr lang="en-US">
              <a:latin typeface="Corbel"/>
            </a:endParaRPr>
          </a:p>
        </p:txBody>
      </p:sp>
      <p:sp>
        <p:nvSpPr>
          <p:cNvPr id="7" name="TextBox 6"/>
          <p:cNvSpPr txBox="1"/>
          <p:nvPr userDrawn="1"/>
        </p:nvSpPr>
        <p:spPr>
          <a:xfrm>
            <a:off x="164608" y="6356351"/>
            <a:ext cx="1180021" cy="223138"/>
          </a:xfrm>
          <a:prstGeom prst="rect">
            <a:avLst/>
          </a:prstGeom>
          <a:noFill/>
        </p:spPr>
        <p:txBody>
          <a:bodyPr wrap="none" rtlCol="0">
            <a:spAutoFit/>
          </a:bodyPr>
          <a:lstStyle/>
          <a:p>
            <a:pPr defTabSz="457200"/>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0" name="Slide Number Placeholder 5"/>
          <p:cNvSpPr txBox="1">
            <a:spLocks/>
          </p:cNvSpPr>
          <p:nvPr userDrawn="1"/>
        </p:nvSpPr>
        <p:spPr>
          <a:xfrm>
            <a:off x="8224640" y="6356352"/>
            <a:ext cx="740664" cy="365125"/>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3870627705"/>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1_Title and Text (Dark)">
    <p:spTree>
      <p:nvGrpSpPr>
        <p:cNvPr id="1" name=""/>
        <p:cNvGrpSpPr/>
        <p:nvPr/>
      </p:nvGrpSpPr>
      <p:grpSpPr>
        <a:xfrm>
          <a:off x="0" y="0"/>
          <a:ext cx="0" cy="0"/>
          <a:chOff x="0" y="0"/>
          <a:chExt cx="0" cy="0"/>
        </a:xfrm>
      </p:grpSpPr>
      <p:sp>
        <p:nvSpPr>
          <p:cNvPr id="11" name="Rectangle 10"/>
          <p:cNvSpPr/>
          <p:nvPr userDrawn="1"/>
        </p:nvSpPr>
        <p:spPr>
          <a:xfrm>
            <a:off x="0" y="25"/>
            <a:ext cx="9144000" cy="777409"/>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E10021"/>
              </a:solidFill>
              <a:latin typeface="Corbe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99552"/>
            <a:ext cx="278504" cy="371341"/>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81" y="17328"/>
            <a:ext cx="7998595" cy="719328"/>
          </a:xfrm>
          <a:effectLst>
            <a:outerShdw blurRad="127000" dir="2700000" algn="tl" rotWithShape="0">
              <a:srgbClr val="000000">
                <a:alpha val="20000"/>
              </a:srgbClr>
            </a:outerShdw>
          </a:effectLst>
        </p:spPr>
        <p:txBody>
          <a:bodyPr vert="horz" lIns="91440" tIns="45720" rIns="91440" bIns="45720" rtlCol="0" anchor="b">
            <a:noAutofit/>
          </a:bodyPr>
          <a:lstStyle>
            <a:lvl1pPr>
              <a:defRPr lang="en-US" dirty="0">
                <a:solidFill>
                  <a:schemeClr val="bg1"/>
                </a:solidFill>
              </a:defRPr>
            </a:lvl1pPr>
          </a:lstStyle>
          <a:p>
            <a:pPr lvl="0">
              <a:lnSpc>
                <a:spcPct val="80000"/>
              </a:lnSpc>
            </a:pPr>
            <a:endParaRPr lang="en-US" dirty="0"/>
          </a:p>
        </p:txBody>
      </p:sp>
      <p:sp>
        <p:nvSpPr>
          <p:cNvPr id="3" name="Content Placeholder 2"/>
          <p:cNvSpPr>
            <a:spLocks noGrp="1"/>
          </p:cNvSpPr>
          <p:nvPr>
            <p:ph idx="1"/>
          </p:nvPr>
        </p:nvSpPr>
        <p:spPr>
          <a:xfrm>
            <a:off x="457237" y="914401"/>
            <a:ext cx="8007739" cy="4525963"/>
          </a:xfrm>
        </p:spPr>
        <p:txBody>
          <a:bodyPr/>
          <a:lstStyle>
            <a:lvl1pPr marL="0" indent="0">
              <a:lnSpc>
                <a:spcPct val="100000"/>
              </a:lnSpc>
              <a:spcBef>
                <a:spcPts val="0"/>
              </a:spcBef>
              <a:spcAft>
                <a:spcPts val="300"/>
              </a:spcAft>
              <a:buNone/>
              <a:defRPr/>
            </a:lvl1pPr>
            <a:lvl2pPr marL="228600" indent="0">
              <a:lnSpc>
                <a:spcPct val="100000"/>
              </a:lnSpc>
              <a:spcBef>
                <a:spcPts val="0"/>
              </a:spcBef>
              <a:spcAft>
                <a:spcPts val="300"/>
              </a:spcAft>
              <a:buNone/>
              <a:defRPr/>
            </a:lvl2pPr>
            <a:lvl3pPr marL="455613" indent="0">
              <a:lnSpc>
                <a:spcPct val="100000"/>
              </a:lnSpc>
              <a:spcBef>
                <a:spcPts val="0"/>
              </a:spcBef>
              <a:spcAft>
                <a:spcPts val="300"/>
              </a:spcAft>
              <a:buNone/>
              <a:defRPr/>
            </a:lvl3pPr>
            <a:lvl4pPr marL="627063" indent="0">
              <a:lnSpc>
                <a:spcPct val="100000"/>
              </a:lnSpc>
              <a:spcBef>
                <a:spcPts val="0"/>
              </a:spcBef>
              <a:spcAft>
                <a:spcPts val="300"/>
              </a:spcAft>
              <a:buNone/>
              <a:defRPr/>
            </a:lvl4pPr>
            <a:lvl5pPr marL="798513" indent="0">
              <a:lnSpc>
                <a:spcPct val="100000"/>
              </a:lnSpc>
              <a:spcBef>
                <a:spcPts val="0"/>
              </a:spcBef>
              <a:spcAft>
                <a:spcPts val="300"/>
              </a:spcAft>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endParaRPr lang="en-US">
              <a:latin typeface="Corbel"/>
            </a:endParaRPr>
          </a:p>
        </p:txBody>
      </p:sp>
      <p:sp>
        <p:nvSpPr>
          <p:cNvPr id="7" name="TextBox 6"/>
          <p:cNvSpPr txBox="1"/>
          <p:nvPr userDrawn="1"/>
        </p:nvSpPr>
        <p:spPr>
          <a:xfrm>
            <a:off x="164608" y="6356351"/>
            <a:ext cx="1180021" cy="223138"/>
          </a:xfrm>
          <a:prstGeom prst="rect">
            <a:avLst/>
          </a:prstGeom>
          <a:noFill/>
        </p:spPr>
        <p:txBody>
          <a:bodyPr wrap="none" rtlCol="0">
            <a:spAutoFit/>
          </a:bodyPr>
          <a:lstStyle/>
          <a:p>
            <a:pPr defTabSz="457200"/>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0" name="Slide Number Placeholder 5"/>
          <p:cNvSpPr txBox="1">
            <a:spLocks/>
          </p:cNvSpPr>
          <p:nvPr userDrawn="1"/>
        </p:nvSpPr>
        <p:spPr>
          <a:xfrm>
            <a:off x="8224640" y="6356352"/>
            <a:ext cx="740664" cy="365125"/>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1216806040"/>
      </p:ext>
    </p:extLst>
  </p:cSld>
  <p:clrMapOvr>
    <a:masterClrMapping/>
  </p:clrMapOvr>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Dark)">
    <p:spTree>
      <p:nvGrpSpPr>
        <p:cNvPr id="1" name=""/>
        <p:cNvGrpSpPr/>
        <p:nvPr/>
      </p:nvGrpSpPr>
      <p:grpSpPr>
        <a:xfrm>
          <a:off x="0" y="0"/>
          <a:ext cx="0" cy="0"/>
          <a:chOff x="0" y="0"/>
          <a:chExt cx="0" cy="0"/>
        </a:xfrm>
      </p:grpSpPr>
      <p:sp>
        <p:nvSpPr>
          <p:cNvPr id="8" name="Rectangle 7"/>
          <p:cNvSpPr/>
          <p:nvPr userDrawn="1"/>
        </p:nvSpPr>
        <p:spPr>
          <a:xfrm>
            <a:off x="0" y="25"/>
            <a:ext cx="9144000" cy="777409"/>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E10021"/>
              </a:solidFill>
              <a:latin typeface="Corbe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99552"/>
            <a:ext cx="278504" cy="371341"/>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81" y="17328"/>
            <a:ext cx="7998595" cy="719328"/>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endParaRPr lang="en-US" dirty="0"/>
          </a:p>
        </p:txBody>
      </p:sp>
      <p:sp>
        <p:nvSpPr>
          <p:cNvPr id="5" name="Footer Placeholder 4"/>
          <p:cNvSpPr>
            <a:spLocks noGrp="1"/>
          </p:cNvSpPr>
          <p:nvPr>
            <p:ph type="ftr" sz="quarter" idx="11"/>
          </p:nvPr>
        </p:nvSpPr>
        <p:spPr/>
        <p:txBody>
          <a:bodyPr/>
          <a:lstStyle/>
          <a:p>
            <a:endParaRPr lang="en-US">
              <a:latin typeface="Corbel"/>
            </a:endParaRPr>
          </a:p>
        </p:txBody>
      </p:sp>
      <p:sp>
        <p:nvSpPr>
          <p:cNvPr id="7" name="TextBox 6"/>
          <p:cNvSpPr txBox="1"/>
          <p:nvPr userDrawn="1"/>
        </p:nvSpPr>
        <p:spPr>
          <a:xfrm>
            <a:off x="164608" y="6356351"/>
            <a:ext cx="1180021" cy="223138"/>
          </a:xfrm>
          <a:prstGeom prst="rect">
            <a:avLst/>
          </a:prstGeom>
          <a:noFill/>
        </p:spPr>
        <p:txBody>
          <a:bodyPr wrap="none" rtlCol="0">
            <a:spAutoFit/>
          </a:bodyPr>
          <a:lstStyle/>
          <a:p>
            <a:pPr defTabSz="457200"/>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1" name="Slide Number Placeholder 5"/>
          <p:cNvSpPr txBox="1">
            <a:spLocks/>
          </p:cNvSpPr>
          <p:nvPr userDrawn="1"/>
        </p:nvSpPr>
        <p:spPr>
          <a:xfrm>
            <a:off x="8224640" y="6356352"/>
            <a:ext cx="740664" cy="365125"/>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2904591243"/>
      </p:ext>
    </p:extLst>
  </p:cSld>
  <p:clrMapOvr>
    <a:masterClrMapping/>
  </p:clrMapOvr>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Section Break (Blue)">
    <p:bg>
      <p:bgPr>
        <a:solidFill>
          <a:srgbClr val="129DD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11577"/>
            <a:ext cx="7772400" cy="1470025"/>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4084320"/>
            <a:ext cx="6400800" cy="1536192"/>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469197"/>
            <a:ext cx="495260" cy="660347"/>
          </a:xfrm>
          <a:prstGeom prst="rect">
            <a:avLst/>
          </a:prstGeom>
          <a:effectLst/>
        </p:spPr>
      </p:pic>
    </p:spTree>
    <p:extLst>
      <p:ext uri="{BB962C8B-B14F-4D97-AF65-F5344CB8AC3E}">
        <p14:creationId xmlns:p14="http://schemas.microsoft.com/office/powerpoint/2010/main" val="4120193619"/>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11577"/>
            <a:ext cx="7772400" cy="1470025"/>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4084320"/>
            <a:ext cx="6400800" cy="1536192"/>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469197"/>
            <a:ext cx="495260" cy="660347"/>
          </a:xfrm>
          <a:prstGeom prst="rect">
            <a:avLst/>
          </a:prstGeom>
          <a:effectLst/>
        </p:spPr>
      </p:pic>
    </p:spTree>
    <p:extLst>
      <p:ext uri="{BB962C8B-B14F-4D97-AF65-F5344CB8AC3E}">
        <p14:creationId xmlns:p14="http://schemas.microsoft.com/office/powerpoint/2010/main" val="58980611"/>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latin typeface="Corbel"/>
            </a:endParaRPr>
          </a:p>
        </p:txBody>
      </p:sp>
      <p:sp>
        <p:nvSpPr>
          <p:cNvPr id="5" name="TextBox 4"/>
          <p:cNvSpPr txBox="1"/>
          <p:nvPr userDrawn="1"/>
        </p:nvSpPr>
        <p:spPr>
          <a:xfrm>
            <a:off x="164608" y="6356351"/>
            <a:ext cx="1180021" cy="223138"/>
          </a:xfrm>
          <a:prstGeom prst="rect">
            <a:avLst/>
          </a:prstGeom>
          <a:noFill/>
        </p:spPr>
        <p:txBody>
          <a:bodyPr wrap="none" rtlCol="0">
            <a:spAutoFit/>
          </a:bodyPr>
          <a:lstStyle/>
          <a:p>
            <a:pPr defTabSz="457200"/>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6" name="Slide Number Placeholder 5"/>
          <p:cNvSpPr txBox="1">
            <a:spLocks/>
          </p:cNvSpPr>
          <p:nvPr userDrawn="1"/>
        </p:nvSpPr>
        <p:spPr>
          <a:xfrm>
            <a:off x="8224640" y="6356352"/>
            <a:ext cx="740664" cy="365125"/>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2137701915"/>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FECD78-3C8E-49F2-8FAB-59489D168ABB}" type="datetimeFigureOut">
              <a:rPr lang="en-US" smtClean="0"/>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0" name="Footer Placeholder 4"/>
          <p:cNvSpPr>
            <a:spLocks noGrp="1"/>
          </p:cNvSpPr>
          <p:nvPr>
            <p:ph type="ftr" sz="quarter" idx="3"/>
          </p:nvPr>
        </p:nvSpPr>
        <p:spPr>
          <a:xfrm>
            <a:off x="319088" y="6492876"/>
            <a:ext cx="2895600" cy="365125"/>
          </a:xfrm>
          <a:prstGeom prst="rect">
            <a:avLst/>
          </a:prstGeom>
        </p:spPr>
        <p:txBody>
          <a:bodyPr vert="horz" lIns="0" tIns="45720" rIns="0" bIns="45720" rtlCol="0" anchor="ctr"/>
          <a:lstStyle>
            <a:lvl1pPr algn="l">
              <a:defRPr sz="700" b="0" i="0">
                <a:solidFill>
                  <a:schemeClr val="tx1">
                    <a:tint val="75000"/>
                  </a:schemeClr>
                </a:solidFill>
                <a:latin typeface="Helvetica Neue Thin"/>
                <a:cs typeface="Helvetica Neue Thin"/>
              </a:defRPr>
            </a:lvl1pPr>
          </a:lstStyle>
          <a:p>
            <a:endParaRPr lang="en-US" dirty="0">
              <a:solidFill>
                <a:srgbClr val="1E1C1C">
                  <a:tint val="75000"/>
                </a:srgbClr>
              </a:solidFill>
            </a:endParaRPr>
          </a:p>
        </p:txBody>
      </p:sp>
      <p:sp>
        <p:nvSpPr>
          <p:cNvPr id="21" name="Slide Number Placeholder 5"/>
          <p:cNvSpPr>
            <a:spLocks noGrp="1"/>
          </p:cNvSpPr>
          <p:nvPr>
            <p:ph type="sldNum" sz="quarter" idx="4"/>
          </p:nvPr>
        </p:nvSpPr>
        <p:spPr>
          <a:xfrm>
            <a:off x="4158172" y="6495344"/>
            <a:ext cx="872247" cy="365125"/>
          </a:xfrm>
          <a:prstGeom prst="rect">
            <a:avLst/>
          </a:prstGeom>
        </p:spPr>
        <p:txBody>
          <a:bodyPr vert="horz" lIns="91440" tIns="45720" rIns="91440" bIns="45720" rtlCol="0" anchor="ctr"/>
          <a:lstStyle>
            <a:lvl1pPr algn="ctr">
              <a:defRPr sz="700" b="0" i="0">
                <a:solidFill>
                  <a:schemeClr val="tx1">
                    <a:tint val="75000"/>
                  </a:schemeClr>
                </a:solidFill>
                <a:latin typeface="Helvetica Neue Thin"/>
                <a:cs typeface="Helvetica Neue Thin"/>
              </a:defRPr>
            </a:lvl1pPr>
          </a:lstStyle>
          <a:p>
            <a:fld id="{9FF567BB-A91C-E04F-B4E9-677CEE77F8D9}" type="slidenum">
              <a:rPr lang="en-US" smtClean="0">
                <a:solidFill>
                  <a:srgbClr val="1E1C1C">
                    <a:tint val="75000"/>
                  </a:srgbClr>
                </a:solidFill>
              </a:rPr>
              <a:pPr/>
              <a:t>‹#›</a:t>
            </a:fld>
            <a:endParaRPr lang="en-US">
              <a:solidFill>
                <a:srgbClr val="1E1C1C">
                  <a:tint val="75000"/>
                </a:srgbClr>
              </a:solidFill>
            </a:endParaRPr>
          </a:p>
        </p:txBody>
      </p:sp>
      <p:sp>
        <p:nvSpPr>
          <p:cNvPr id="22" name="Rectangle 21"/>
          <p:cNvSpPr/>
          <p:nvPr userDrawn="1"/>
        </p:nvSpPr>
        <p:spPr>
          <a:xfrm>
            <a:off x="0" y="19"/>
            <a:ext cx="9144000" cy="1073823"/>
          </a:xfrm>
          <a:prstGeom prst="rect">
            <a:avLst/>
          </a:prstGeom>
          <a:solidFill>
            <a:srgbClr val="E5001A"/>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dirty="0">
              <a:solidFill>
                <a:srgbClr val="FFFFFF"/>
              </a:solidFill>
              <a:latin typeface="Corbel"/>
            </a:endParaRPr>
          </a:p>
        </p:txBody>
      </p:sp>
      <p:pic>
        <p:nvPicPr>
          <p:cNvPr id="23" name="Picture 22" descr="couchbase_medium_white.png"/>
          <p:cNvPicPr>
            <a:picLocks noChangeAspect="1"/>
          </p:cNvPicPr>
          <p:nvPr userDrawn="1"/>
        </p:nvPicPr>
        <p:blipFill rotWithShape="1">
          <a:blip r:embed="rId2">
            <a:extLst>
              <a:ext uri="{28A0092B-C50C-407E-A947-70E740481C1C}">
                <a14:useLocalDpi xmlns:a14="http://schemas.microsoft.com/office/drawing/2010/main" val="0"/>
              </a:ext>
            </a:extLst>
          </a:blip>
          <a:srcRect l="33070" t="20633" r="32475" b="50000"/>
          <a:stretch/>
        </p:blipFill>
        <p:spPr>
          <a:xfrm>
            <a:off x="8208019" y="316561"/>
            <a:ext cx="637702" cy="414115"/>
          </a:xfrm>
          <a:prstGeom prst="rect">
            <a:avLst/>
          </a:prstGeom>
        </p:spPr>
      </p:pic>
      <p:sp>
        <p:nvSpPr>
          <p:cNvPr id="24" name="Title Placeholder 1"/>
          <p:cNvSpPr>
            <a:spLocks noGrp="1"/>
          </p:cNvSpPr>
          <p:nvPr>
            <p:ph type="title"/>
          </p:nvPr>
        </p:nvSpPr>
        <p:spPr>
          <a:xfrm>
            <a:off x="319098" y="7299"/>
            <a:ext cx="7702453" cy="106652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26" name="Content Placeholder 25"/>
          <p:cNvSpPr>
            <a:spLocks noGrp="1"/>
          </p:cNvSpPr>
          <p:nvPr>
            <p:ph sz="quarter" idx="10"/>
          </p:nvPr>
        </p:nvSpPr>
        <p:spPr>
          <a:xfrm>
            <a:off x="319088" y="1485901"/>
            <a:ext cx="8526462" cy="46926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9860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Dark)">
    <p:bg>
      <p:bgRef idx="1001">
        <a:schemeClr val="bg1"/>
      </p:bgRef>
    </p:bg>
    <p:spTree>
      <p:nvGrpSpPr>
        <p:cNvPr id="1" name=""/>
        <p:cNvGrpSpPr/>
        <p:nvPr/>
      </p:nvGrpSpPr>
      <p:grpSpPr>
        <a:xfrm>
          <a:off x="0" y="0"/>
          <a:ext cx="0" cy="0"/>
          <a:chOff x="0" y="0"/>
          <a:chExt cx="0" cy="0"/>
        </a:xfrm>
      </p:grpSpPr>
      <p:pic>
        <p:nvPicPr>
          <p:cNvPr id="6" name="Picture 5" descr="events.CBC_15.pptTemplate.B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408707" y="2264649"/>
            <a:ext cx="8342747" cy="1470025"/>
          </a:xfrm>
          <a:effectLst>
            <a:outerShdw blurRad="127000" dir="2700000" algn="tl" rotWithShape="0">
              <a:srgbClr val="000000">
                <a:alpha val="20000"/>
              </a:srgbClr>
            </a:outerShdw>
          </a:effectLst>
        </p:spPr>
        <p:txBody>
          <a:bodyPr lIns="0" tIns="0" rIns="0" bIns="0" anchor="t" anchorCtr="0"/>
          <a:lstStyle>
            <a:lvl1pPr algn="l">
              <a:defRPr sz="3200" b="0" i="0" cap="all" baseline="0">
                <a:solidFill>
                  <a:schemeClr val="accent2"/>
                </a:solidFill>
                <a:latin typeface="Calibri Light"/>
              </a:defRPr>
            </a:lvl1pPr>
          </a:lstStyle>
          <a:p>
            <a:r>
              <a:rPr lang="en-US" dirty="0" smtClean="0"/>
              <a:t>Introducing SQL for Documents:</a:t>
            </a:r>
            <a:br>
              <a:rPr lang="en-US" dirty="0" smtClean="0"/>
            </a:br>
            <a:r>
              <a:rPr lang="en-US" dirty="0" smtClean="0"/>
              <a:t>Query Without Compromise</a:t>
            </a:r>
            <a:endParaRPr lang="en-US" dirty="0"/>
          </a:p>
        </p:txBody>
      </p:sp>
      <p:sp>
        <p:nvSpPr>
          <p:cNvPr id="3" name="Subtitle 2"/>
          <p:cNvSpPr>
            <a:spLocks noGrp="1"/>
          </p:cNvSpPr>
          <p:nvPr>
            <p:ph type="subTitle" idx="1" hasCustomPrompt="1"/>
          </p:nvPr>
        </p:nvSpPr>
        <p:spPr>
          <a:xfrm>
            <a:off x="408707" y="3861784"/>
            <a:ext cx="8342747" cy="1450848"/>
          </a:xfrm>
        </p:spPr>
        <p:txBody>
          <a:bodyPr lIns="0" tIns="0" rIns="0" bIns="0"/>
          <a:lstStyle>
            <a:lvl1pPr marL="0" indent="0" algn="l">
              <a:buNone/>
              <a:defRPr sz="3000" b="0" i="0" baseline="0">
                <a:solidFill>
                  <a:schemeClr val="tx1"/>
                </a:solidFill>
                <a:latin typeface="Calibri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Gerald </a:t>
            </a:r>
            <a:r>
              <a:rPr lang="en-US" dirty="0" err="1" smtClean="0"/>
              <a:t>Sangudi</a:t>
            </a:r>
            <a:r>
              <a:rPr lang="en-US" dirty="0" smtClean="0"/>
              <a:t>, Couchbase</a:t>
            </a:r>
            <a:endParaRPr lang="en-US" dirty="0"/>
          </a:p>
        </p:txBody>
      </p:sp>
    </p:spTree>
    <p:extLst>
      <p:ext uri="{BB962C8B-B14F-4D97-AF65-F5344CB8AC3E}">
        <p14:creationId xmlns:p14="http://schemas.microsoft.com/office/powerpoint/2010/main" val="2179389571"/>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1_Title and Bullets (Dark)">
    <p:spTree>
      <p:nvGrpSpPr>
        <p:cNvPr id="1" name=""/>
        <p:cNvGrpSpPr/>
        <p:nvPr/>
      </p:nvGrpSpPr>
      <p:grpSpPr>
        <a:xfrm>
          <a:off x="0" y="0"/>
          <a:ext cx="0" cy="0"/>
          <a:chOff x="0" y="0"/>
          <a:chExt cx="0" cy="0"/>
        </a:xfrm>
      </p:grpSpPr>
      <p:sp>
        <p:nvSpPr>
          <p:cNvPr id="4" name="Rectangle 3"/>
          <p:cNvSpPr/>
          <p:nvPr userDrawn="1"/>
        </p:nvSpPr>
        <p:spPr>
          <a:xfrm>
            <a:off x="0" y="17"/>
            <a:ext cx="9144000" cy="777409"/>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E10021"/>
              </a:solidFill>
              <a:latin typeface="Corbe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99552"/>
            <a:ext cx="278504" cy="371341"/>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69" y="24401"/>
            <a:ext cx="7998595" cy="716449"/>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endParaRPr lang="en-US" dirty="0"/>
          </a:p>
        </p:txBody>
      </p:sp>
      <p:sp>
        <p:nvSpPr>
          <p:cNvPr id="3" name="Content Placeholder 2"/>
          <p:cNvSpPr>
            <a:spLocks noGrp="1"/>
          </p:cNvSpPr>
          <p:nvPr>
            <p:ph idx="1" hasCustomPrompt="1"/>
          </p:nvPr>
        </p:nvSpPr>
        <p:spPr>
          <a:xfrm>
            <a:off x="457225" y="914401"/>
            <a:ext cx="8007739" cy="4525963"/>
          </a:xfrm>
        </p:spPr>
        <p:txBody>
          <a:bodyPr/>
          <a:lstStyle>
            <a:lvl1pPr marL="228600" indent="-228600">
              <a:lnSpc>
                <a:spcPct val="100000"/>
              </a:lnSpc>
              <a:spcBef>
                <a:spcPts val="0"/>
              </a:spcBef>
              <a:spcAft>
                <a:spcPts val="300"/>
              </a:spcAft>
              <a:buSzPct val="110000"/>
              <a:defRPr/>
            </a:lvl1pPr>
            <a:lvl2pPr marL="455613" indent="-225425">
              <a:lnSpc>
                <a:spcPct val="100000"/>
              </a:lnSpc>
              <a:spcBef>
                <a:spcPts val="0"/>
              </a:spcBef>
              <a:spcAft>
                <a:spcPts val="300"/>
              </a:spcAft>
              <a:defRPr/>
            </a:lvl2pPr>
            <a:lvl3pPr marL="455613" indent="-225425">
              <a:lnSpc>
                <a:spcPct val="100000"/>
              </a:lnSpc>
              <a:spcBef>
                <a:spcPts val="0"/>
              </a:spcBef>
              <a:spcAft>
                <a:spcPts val="300"/>
              </a:spcAft>
              <a:defRPr/>
            </a:lvl3pPr>
            <a:lvl4pPr marL="455613" indent="-225425">
              <a:lnSpc>
                <a:spcPct val="100000"/>
              </a:lnSpc>
              <a:spcBef>
                <a:spcPts val="0"/>
              </a:spcBef>
              <a:spcAft>
                <a:spcPts val="300"/>
              </a:spcAft>
              <a:defRPr/>
            </a:lvl4pPr>
            <a:lvl5pPr marL="455613" indent="-225425">
              <a:lnSpc>
                <a:spcPct val="100000"/>
              </a:lnSpc>
              <a:spcBef>
                <a:spcPts val="0"/>
              </a:spcBef>
              <a:spcAft>
                <a:spcPts val="300"/>
              </a:spcAft>
              <a:defRPr/>
            </a:lvl5pPr>
          </a:lstStyle>
          <a:p>
            <a:r>
              <a:rPr lang="en-US" dirty="0" smtClean="0"/>
              <a:t>First Level Bullet</a:t>
            </a:r>
          </a:p>
          <a:p>
            <a:pPr lvl="1"/>
            <a:r>
              <a:rPr lang="en-US" dirty="0" smtClean="0"/>
              <a:t>Second Level Bullet</a:t>
            </a:r>
          </a:p>
          <a:p>
            <a:pPr marL="635000" lvl="3" indent="-177800">
              <a:buSzPct val="100000"/>
              <a:buFont typeface="Lucida Grande"/>
              <a:buChar char="-"/>
            </a:pPr>
            <a:r>
              <a:rPr lang="en-US" sz="1800" dirty="0" smtClean="0"/>
              <a:t>Third Level Bullet</a:t>
            </a:r>
          </a:p>
          <a:p>
            <a:pPr marL="800100" lvl="3" indent="-177800">
              <a:buSzPct val="100000"/>
              <a:buFont typeface="Lucida Grande"/>
              <a:buChar char="-"/>
            </a:pPr>
            <a:r>
              <a:rPr lang="en-US" sz="1600" dirty="0" smtClean="0"/>
              <a:t>Fourth Level Bullet</a:t>
            </a:r>
          </a:p>
          <a:p>
            <a:pPr marL="965200" lvl="3" indent="-177800">
              <a:buSzPct val="100000"/>
              <a:buFont typeface="Lucida Grande"/>
              <a:buChar char="-"/>
            </a:pPr>
            <a:r>
              <a:rPr lang="en-US" sz="1400" dirty="0" smtClean="0"/>
              <a:t>Fifth Level Bullet</a:t>
            </a:r>
          </a:p>
        </p:txBody>
      </p:sp>
      <p:sp>
        <p:nvSpPr>
          <p:cNvPr id="5" name="Footer Placeholder 4"/>
          <p:cNvSpPr>
            <a:spLocks noGrp="1"/>
          </p:cNvSpPr>
          <p:nvPr>
            <p:ph type="ftr" sz="quarter" idx="11"/>
          </p:nvPr>
        </p:nvSpPr>
        <p:spPr/>
        <p:txBody>
          <a:bodyPr/>
          <a:lstStyle/>
          <a:p>
            <a:endParaRPr lang="en-US">
              <a:latin typeface="Corbel"/>
            </a:endParaRPr>
          </a:p>
        </p:txBody>
      </p:sp>
      <p:sp>
        <p:nvSpPr>
          <p:cNvPr id="7" name="TextBox 6"/>
          <p:cNvSpPr txBox="1"/>
          <p:nvPr userDrawn="1"/>
        </p:nvSpPr>
        <p:spPr>
          <a:xfrm>
            <a:off x="164608" y="6356351"/>
            <a:ext cx="1180021" cy="223138"/>
          </a:xfrm>
          <a:prstGeom prst="rect">
            <a:avLst/>
          </a:prstGeom>
          <a:noFill/>
        </p:spPr>
        <p:txBody>
          <a:bodyPr wrap="none" rtlCol="0">
            <a:spAutoFit/>
          </a:bodyPr>
          <a:lstStyle/>
          <a:p>
            <a:pPr defTabSz="457200"/>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0" name="Slide Number Placeholder 5"/>
          <p:cNvSpPr txBox="1">
            <a:spLocks/>
          </p:cNvSpPr>
          <p:nvPr userDrawn="1"/>
        </p:nvSpPr>
        <p:spPr>
          <a:xfrm>
            <a:off x="8224640" y="6356352"/>
            <a:ext cx="740664" cy="365125"/>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3966018226"/>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1_Title and Text (Dark)">
    <p:spTree>
      <p:nvGrpSpPr>
        <p:cNvPr id="1" name=""/>
        <p:cNvGrpSpPr/>
        <p:nvPr/>
      </p:nvGrpSpPr>
      <p:grpSpPr>
        <a:xfrm>
          <a:off x="0" y="0"/>
          <a:ext cx="0" cy="0"/>
          <a:chOff x="0" y="0"/>
          <a:chExt cx="0" cy="0"/>
        </a:xfrm>
      </p:grpSpPr>
      <p:sp>
        <p:nvSpPr>
          <p:cNvPr id="11" name="Rectangle 10"/>
          <p:cNvSpPr/>
          <p:nvPr userDrawn="1"/>
        </p:nvSpPr>
        <p:spPr>
          <a:xfrm>
            <a:off x="0" y="17"/>
            <a:ext cx="9144000" cy="777409"/>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E10021"/>
              </a:solidFill>
              <a:latin typeface="Corbe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99552"/>
            <a:ext cx="278504" cy="371341"/>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69" y="17328"/>
            <a:ext cx="7998595" cy="719328"/>
          </a:xfrm>
          <a:effectLst>
            <a:outerShdw blurRad="127000" dir="2700000" algn="tl" rotWithShape="0">
              <a:srgbClr val="000000">
                <a:alpha val="20000"/>
              </a:srgbClr>
            </a:outerShdw>
          </a:effectLst>
        </p:spPr>
        <p:txBody>
          <a:bodyPr vert="horz" lIns="91440" tIns="45720" rIns="91440" bIns="45720" rtlCol="0" anchor="b">
            <a:noAutofit/>
          </a:bodyPr>
          <a:lstStyle>
            <a:lvl1pPr>
              <a:defRPr lang="en-US" dirty="0">
                <a:solidFill>
                  <a:schemeClr val="bg1"/>
                </a:solidFill>
              </a:defRPr>
            </a:lvl1pPr>
          </a:lstStyle>
          <a:p>
            <a:pPr lvl="0">
              <a:lnSpc>
                <a:spcPct val="80000"/>
              </a:lnSpc>
            </a:pPr>
            <a:endParaRPr lang="en-US" dirty="0"/>
          </a:p>
        </p:txBody>
      </p:sp>
      <p:sp>
        <p:nvSpPr>
          <p:cNvPr id="3" name="Content Placeholder 2"/>
          <p:cNvSpPr>
            <a:spLocks noGrp="1"/>
          </p:cNvSpPr>
          <p:nvPr>
            <p:ph idx="1"/>
          </p:nvPr>
        </p:nvSpPr>
        <p:spPr>
          <a:xfrm>
            <a:off x="457225" y="914401"/>
            <a:ext cx="8007739" cy="4525963"/>
          </a:xfrm>
        </p:spPr>
        <p:txBody>
          <a:bodyPr/>
          <a:lstStyle>
            <a:lvl1pPr marL="0" indent="0">
              <a:lnSpc>
                <a:spcPct val="100000"/>
              </a:lnSpc>
              <a:spcBef>
                <a:spcPts val="0"/>
              </a:spcBef>
              <a:spcAft>
                <a:spcPts val="300"/>
              </a:spcAft>
              <a:buNone/>
              <a:defRPr/>
            </a:lvl1pPr>
            <a:lvl2pPr marL="228600" indent="0">
              <a:lnSpc>
                <a:spcPct val="100000"/>
              </a:lnSpc>
              <a:spcBef>
                <a:spcPts val="0"/>
              </a:spcBef>
              <a:spcAft>
                <a:spcPts val="300"/>
              </a:spcAft>
              <a:buNone/>
              <a:defRPr/>
            </a:lvl2pPr>
            <a:lvl3pPr marL="455613" indent="0">
              <a:lnSpc>
                <a:spcPct val="100000"/>
              </a:lnSpc>
              <a:spcBef>
                <a:spcPts val="0"/>
              </a:spcBef>
              <a:spcAft>
                <a:spcPts val="300"/>
              </a:spcAft>
              <a:buNone/>
              <a:defRPr/>
            </a:lvl3pPr>
            <a:lvl4pPr marL="627063" indent="0">
              <a:lnSpc>
                <a:spcPct val="100000"/>
              </a:lnSpc>
              <a:spcBef>
                <a:spcPts val="0"/>
              </a:spcBef>
              <a:spcAft>
                <a:spcPts val="300"/>
              </a:spcAft>
              <a:buNone/>
              <a:defRPr/>
            </a:lvl4pPr>
            <a:lvl5pPr marL="798513" indent="0">
              <a:lnSpc>
                <a:spcPct val="100000"/>
              </a:lnSpc>
              <a:spcBef>
                <a:spcPts val="0"/>
              </a:spcBef>
              <a:spcAft>
                <a:spcPts val="300"/>
              </a:spcAft>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endParaRPr lang="en-US">
              <a:latin typeface="Corbel"/>
            </a:endParaRPr>
          </a:p>
        </p:txBody>
      </p:sp>
      <p:sp>
        <p:nvSpPr>
          <p:cNvPr id="7" name="TextBox 6"/>
          <p:cNvSpPr txBox="1"/>
          <p:nvPr userDrawn="1"/>
        </p:nvSpPr>
        <p:spPr>
          <a:xfrm>
            <a:off x="164608" y="6356351"/>
            <a:ext cx="1180021" cy="223138"/>
          </a:xfrm>
          <a:prstGeom prst="rect">
            <a:avLst/>
          </a:prstGeom>
          <a:noFill/>
        </p:spPr>
        <p:txBody>
          <a:bodyPr wrap="none" rtlCol="0">
            <a:spAutoFit/>
          </a:bodyPr>
          <a:lstStyle/>
          <a:p>
            <a:pPr defTabSz="457200"/>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0" name="Slide Number Placeholder 5"/>
          <p:cNvSpPr txBox="1">
            <a:spLocks/>
          </p:cNvSpPr>
          <p:nvPr userDrawn="1"/>
        </p:nvSpPr>
        <p:spPr>
          <a:xfrm>
            <a:off x="8224640" y="6356352"/>
            <a:ext cx="740664" cy="365125"/>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1967449664"/>
      </p:ext>
    </p:extLst>
  </p:cSld>
  <p:clrMapOvr>
    <a:masterClrMapping/>
  </p:clrMapOvr>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Dark)">
    <p:spTree>
      <p:nvGrpSpPr>
        <p:cNvPr id="1" name=""/>
        <p:cNvGrpSpPr/>
        <p:nvPr/>
      </p:nvGrpSpPr>
      <p:grpSpPr>
        <a:xfrm>
          <a:off x="0" y="0"/>
          <a:ext cx="0" cy="0"/>
          <a:chOff x="0" y="0"/>
          <a:chExt cx="0" cy="0"/>
        </a:xfrm>
      </p:grpSpPr>
      <p:sp>
        <p:nvSpPr>
          <p:cNvPr id="8" name="Rectangle 7"/>
          <p:cNvSpPr/>
          <p:nvPr userDrawn="1"/>
        </p:nvSpPr>
        <p:spPr>
          <a:xfrm>
            <a:off x="0" y="17"/>
            <a:ext cx="9144000" cy="777409"/>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E10021"/>
              </a:solidFill>
              <a:latin typeface="Corbe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99552"/>
            <a:ext cx="278504" cy="371341"/>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69" y="17328"/>
            <a:ext cx="7998595" cy="719328"/>
          </a:xfrm>
          <a:effectLst>
            <a:outerShdw blurRad="127000" dir="2700000" algn="tl" rotWithShape="0">
              <a:srgbClr val="000000">
                <a:alpha val="20000"/>
              </a:srgbClr>
            </a:outerShdw>
          </a:effectLst>
        </p:spPr>
        <p:txBody>
          <a:bodyPr/>
          <a:lstStyle>
            <a:lvl1pPr>
              <a:lnSpc>
                <a:spcPct val="80000"/>
              </a:lnSpc>
              <a:defRPr>
                <a:solidFill>
                  <a:schemeClr val="bg1"/>
                </a:solidFill>
              </a:defRPr>
            </a:lvl1pPr>
          </a:lstStyle>
          <a:p>
            <a:endParaRPr lang="en-US" dirty="0"/>
          </a:p>
        </p:txBody>
      </p:sp>
      <p:sp>
        <p:nvSpPr>
          <p:cNvPr id="5" name="Footer Placeholder 4"/>
          <p:cNvSpPr>
            <a:spLocks noGrp="1"/>
          </p:cNvSpPr>
          <p:nvPr>
            <p:ph type="ftr" sz="quarter" idx="11"/>
          </p:nvPr>
        </p:nvSpPr>
        <p:spPr/>
        <p:txBody>
          <a:bodyPr/>
          <a:lstStyle/>
          <a:p>
            <a:endParaRPr lang="en-US">
              <a:latin typeface="Corbel"/>
            </a:endParaRPr>
          </a:p>
        </p:txBody>
      </p:sp>
      <p:sp>
        <p:nvSpPr>
          <p:cNvPr id="7" name="TextBox 6"/>
          <p:cNvSpPr txBox="1"/>
          <p:nvPr userDrawn="1"/>
        </p:nvSpPr>
        <p:spPr>
          <a:xfrm>
            <a:off x="164608" y="6356351"/>
            <a:ext cx="1180021" cy="223138"/>
          </a:xfrm>
          <a:prstGeom prst="rect">
            <a:avLst/>
          </a:prstGeom>
          <a:noFill/>
        </p:spPr>
        <p:txBody>
          <a:bodyPr wrap="none" rtlCol="0">
            <a:spAutoFit/>
          </a:bodyPr>
          <a:lstStyle/>
          <a:p>
            <a:pPr defTabSz="457200"/>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11" name="Slide Number Placeholder 5"/>
          <p:cNvSpPr txBox="1">
            <a:spLocks/>
          </p:cNvSpPr>
          <p:nvPr userDrawn="1"/>
        </p:nvSpPr>
        <p:spPr>
          <a:xfrm>
            <a:off x="8224640" y="6356352"/>
            <a:ext cx="740664" cy="365125"/>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127513135"/>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Section Break (Blue)">
    <p:bg>
      <p:bgPr>
        <a:solidFill>
          <a:srgbClr val="129DD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11569"/>
            <a:ext cx="7772400" cy="1470025"/>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4084320"/>
            <a:ext cx="6400800" cy="1536192"/>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469197"/>
            <a:ext cx="495260" cy="660347"/>
          </a:xfrm>
          <a:prstGeom prst="rect">
            <a:avLst/>
          </a:prstGeom>
          <a:effectLst/>
        </p:spPr>
      </p:pic>
    </p:spTree>
    <p:extLst>
      <p:ext uri="{BB962C8B-B14F-4D97-AF65-F5344CB8AC3E}">
        <p14:creationId xmlns:p14="http://schemas.microsoft.com/office/powerpoint/2010/main" val="3209583646"/>
      </p:ext>
    </p:extLst>
  </p:cSld>
  <p:clrMapOvr>
    <a:masterClrMapping/>
  </p:clrMapOvr>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Section Break (Red)">
    <p:bg>
      <p:bgPr>
        <a:solidFill>
          <a:srgbClr val="E1001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11569"/>
            <a:ext cx="7772400" cy="1470025"/>
          </a:xfrm>
          <a:effectLst>
            <a:outerShdw blurRad="127000" dir="2700000" algn="tl" rotWithShape="0">
              <a:srgbClr val="000000">
                <a:alpha val="20000"/>
              </a:srgbClr>
            </a:outerShdw>
          </a:effectLst>
        </p:spPr>
        <p:txBody>
          <a:bodyPr/>
          <a:lstStyle>
            <a:lvl1pPr algn="ctr">
              <a:defRPr sz="29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4084320"/>
            <a:ext cx="6400800" cy="1536192"/>
          </a:xfrm>
        </p:spPr>
        <p:txBody>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7" name="Picture 6" descr="bug test-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4370" y="469197"/>
            <a:ext cx="495260" cy="660347"/>
          </a:xfrm>
          <a:prstGeom prst="rect">
            <a:avLst/>
          </a:prstGeom>
          <a:effectLst/>
        </p:spPr>
      </p:pic>
    </p:spTree>
    <p:extLst>
      <p:ext uri="{BB962C8B-B14F-4D97-AF65-F5344CB8AC3E}">
        <p14:creationId xmlns:p14="http://schemas.microsoft.com/office/powerpoint/2010/main" val="1167877888"/>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latin typeface="Corbel"/>
            </a:endParaRPr>
          </a:p>
        </p:txBody>
      </p:sp>
      <p:sp>
        <p:nvSpPr>
          <p:cNvPr id="5" name="TextBox 4"/>
          <p:cNvSpPr txBox="1"/>
          <p:nvPr userDrawn="1"/>
        </p:nvSpPr>
        <p:spPr>
          <a:xfrm>
            <a:off x="164608" y="6356351"/>
            <a:ext cx="1180021" cy="223138"/>
          </a:xfrm>
          <a:prstGeom prst="rect">
            <a:avLst/>
          </a:prstGeom>
          <a:noFill/>
        </p:spPr>
        <p:txBody>
          <a:bodyPr wrap="none" rtlCol="0">
            <a:spAutoFit/>
          </a:bodyPr>
          <a:lstStyle/>
          <a:p>
            <a:pPr defTabSz="457200"/>
            <a:r>
              <a:rPr lang="en-US" sz="850" dirty="0" smtClean="0">
                <a:solidFill>
                  <a:srgbClr val="CCCCCC"/>
                </a:solidFill>
                <a:latin typeface="Corbel"/>
              </a:rPr>
              <a:t>©2015 Couchbase Inc.</a:t>
            </a:r>
            <a:endParaRPr lang="en-US" sz="850" dirty="0">
              <a:solidFill>
                <a:srgbClr val="CCCCCC"/>
              </a:solidFill>
              <a:latin typeface="Corbel"/>
            </a:endParaRPr>
          </a:p>
        </p:txBody>
      </p:sp>
      <p:sp>
        <p:nvSpPr>
          <p:cNvPr id="6" name="Slide Number Placeholder 5"/>
          <p:cNvSpPr txBox="1">
            <a:spLocks/>
          </p:cNvSpPr>
          <p:nvPr userDrawn="1"/>
        </p:nvSpPr>
        <p:spPr>
          <a:xfrm>
            <a:off x="8224640" y="6356352"/>
            <a:ext cx="740664" cy="365125"/>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orbel"/>
              </a:rPr>
              <a:pPr/>
              <a:t>‹#›</a:t>
            </a:fld>
            <a:endParaRPr lang="en-US" dirty="0">
              <a:latin typeface="Corbel"/>
            </a:endParaRPr>
          </a:p>
        </p:txBody>
      </p:sp>
    </p:spTree>
    <p:extLst>
      <p:ext uri="{BB962C8B-B14F-4D97-AF65-F5344CB8AC3E}">
        <p14:creationId xmlns:p14="http://schemas.microsoft.com/office/powerpoint/2010/main" val="3194727640"/>
      </p:ext>
    </p:extLst>
  </p:cSld>
  <p:clrMapOvr>
    <a:masterClrMapping/>
  </p:clrMapOvr>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903479"/>
            <a:ext cx="8426620" cy="1066524"/>
          </a:xfrm>
        </p:spPr>
        <p:txBody>
          <a:bodyPr anchor="ctr" anchorCtr="0"/>
          <a:lstStyle/>
          <a:p>
            <a:r>
              <a:rPr lang="en-US" dirty="0" smtClean="0"/>
              <a:t>Click to edit Master title style</a:t>
            </a:r>
            <a:endParaRPr lang="en-US" dirty="0"/>
          </a:p>
        </p:txBody>
      </p:sp>
    </p:spTree>
    <p:extLst>
      <p:ext uri="{BB962C8B-B14F-4D97-AF65-F5344CB8AC3E}">
        <p14:creationId xmlns:p14="http://schemas.microsoft.com/office/powerpoint/2010/main" val="3124987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0" name="Footer Placeholder 4"/>
          <p:cNvSpPr>
            <a:spLocks noGrp="1"/>
          </p:cNvSpPr>
          <p:nvPr>
            <p:ph type="ftr" sz="quarter" idx="3"/>
          </p:nvPr>
        </p:nvSpPr>
        <p:spPr>
          <a:xfrm>
            <a:off x="319088" y="6492876"/>
            <a:ext cx="2895600" cy="365125"/>
          </a:xfrm>
          <a:prstGeom prst="rect">
            <a:avLst/>
          </a:prstGeom>
        </p:spPr>
        <p:txBody>
          <a:bodyPr vert="horz" lIns="0" tIns="45720" rIns="0" bIns="45720" rtlCol="0" anchor="ctr"/>
          <a:lstStyle>
            <a:lvl1pPr algn="l">
              <a:defRPr sz="700" b="0" i="0">
                <a:solidFill>
                  <a:schemeClr val="tx1">
                    <a:tint val="75000"/>
                  </a:schemeClr>
                </a:solidFill>
                <a:latin typeface="Helvetica Neue Thin"/>
                <a:cs typeface="Helvetica Neue Thin"/>
              </a:defRPr>
            </a:lvl1pPr>
          </a:lstStyle>
          <a:p>
            <a:endParaRPr lang="en-US" dirty="0">
              <a:solidFill>
                <a:srgbClr val="1E1C1C">
                  <a:tint val="75000"/>
                </a:srgbClr>
              </a:solidFill>
            </a:endParaRPr>
          </a:p>
        </p:txBody>
      </p:sp>
      <p:sp>
        <p:nvSpPr>
          <p:cNvPr id="21" name="Slide Number Placeholder 5"/>
          <p:cNvSpPr>
            <a:spLocks noGrp="1"/>
          </p:cNvSpPr>
          <p:nvPr>
            <p:ph type="sldNum" sz="quarter" idx="4"/>
          </p:nvPr>
        </p:nvSpPr>
        <p:spPr>
          <a:xfrm>
            <a:off x="4158172" y="6495344"/>
            <a:ext cx="872247" cy="365125"/>
          </a:xfrm>
          <a:prstGeom prst="rect">
            <a:avLst/>
          </a:prstGeom>
        </p:spPr>
        <p:txBody>
          <a:bodyPr vert="horz" lIns="91440" tIns="45720" rIns="91440" bIns="45720" rtlCol="0" anchor="ctr"/>
          <a:lstStyle>
            <a:lvl1pPr algn="ctr">
              <a:defRPr sz="700" b="0" i="0">
                <a:solidFill>
                  <a:schemeClr val="tx1">
                    <a:tint val="75000"/>
                  </a:schemeClr>
                </a:solidFill>
                <a:latin typeface="Helvetica Neue Thin"/>
                <a:cs typeface="Helvetica Neue Thin"/>
              </a:defRPr>
            </a:lvl1pPr>
          </a:lstStyle>
          <a:p>
            <a:fld id="{9FF567BB-A91C-E04F-B4E9-677CEE77F8D9}" type="slidenum">
              <a:rPr lang="en-US" smtClean="0">
                <a:solidFill>
                  <a:srgbClr val="1E1C1C">
                    <a:tint val="75000"/>
                  </a:srgbClr>
                </a:solidFill>
              </a:rPr>
              <a:pPr/>
              <a:t>‹#›</a:t>
            </a:fld>
            <a:endParaRPr lang="en-US">
              <a:solidFill>
                <a:srgbClr val="1E1C1C">
                  <a:tint val="75000"/>
                </a:srgbClr>
              </a:solidFill>
            </a:endParaRPr>
          </a:p>
        </p:txBody>
      </p:sp>
      <p:sp>
        <p:nvSpPr>
          <p:cNvPr id="22" name="Rectangle 21"/>
          <p:cNvSpPr/>
          <p:nvPr userDrawn="1"/>
        </p:nvSpPr>
        <p:spPr>
          <a:xfrm>
            <a:off x="0" y="11"/>
            <a:ext cx="9144000" cy="1073823"/>
          </a:xfrm>
          <a:prstGeom prst="rect">
            <a:avLst/>
          </a:prstGeom>
          <a:solidFill>
            <a:srgbClr val="E5001A"/>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dirty="0">
              <a:solidFill>
                <a:srgbClr val="FFFFFF"/>
              </a:solidFill>
              <a:latin typeface="Corbel"/>
            </a:endParaRPr>
          </a:p>
        </p:txBody>
      </p:sp>
      <p:pic>
        <p:nvPicPr>
          <p:cNvPr id="23" name="Picture 22" descr="couchbase_medium_white.png"/>
          <p:cNvPicPr>
            <a:picLocks noChangeAspect="1"/>
          </p:cNvPicPr>
          <p:nvPr userDrawn="1"/>
        </p:nvPicPr>
        <p:blipFill rotWithShape="1">
          <a:blip r:embed="rId2">
            <a:extLst>
              <a:ext uri="{28A0092B-C50C-407E-A947-70E740481C1C}">
                <a14:useLocalDpi xmlns:a14="http://schemas.microsoft.com/office/drawing/2010/main" val="0"/>
              </a:ext>
            </a:extLst>
          </a:blip>
          <a:srcRect l="33070" t="20633" r="32475" b="50000"/>
          <a:stretch/>
        </p:blipFill>
        <p:spPr>
          <a:xfrm>
            <a:off x="8208019" y="316561"/>
            <a:ext cx="637702" cy="414115"/>
          </a:xfrm>
          <a:prstGeom prst="rect">
            <a:avLst/>
          </a:prstGeom>
        </p:spPr>
      </p:pic>
      <p:sp>
        <p:nvSpPr>
          <p:cNvPr id="24" name="Title Placeholder 1"/>
          <p:cNvSpPr>
            <a:spLocks noGrp="1"/>
          </p:cNvSpPr>
          <p:nvPr>
            <p:ph type="title"/>
          </p:nvPr>
        </p:nvSpPr>
        <p:spPr>
          <a:xfrm>
            <a:off x="319098" y="7299"/>
            <a:ext cx="7702453" cy="106652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26" name="Content Placeholder 25"/>
          <p:cNvSpPr>
            <a:spLocks noGrp="1"/>
          </p:cNvSpPr>
          <p:nvPr>
            <p:ph sz="quarter" idx="10"/>
          </p:nvPr>
        </p:nvSpPr>
        <p:spPr>
          <a:xfrm>
            <a:off x="319088" y="1485901"/>
            <a:ext cx="8526462" cy="46926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04799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FECD78-3C8E-49F2-8FAB-59489D168ABB}" type="datetimeFigureOut">
              <a:rPr lang="en-US" smtClean="0"/>
              <a:t>1/24/17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normAutofit/>
          </a:bodyPr>
          <a:lstStyle>
            <a:lvl1pPr algn="ctr">
              <a:defRPr sz="3600" b="0" i="0">
                <a:solidFill>
                  <a:srgbClr val="E5001A"/>
                </a:solidFill>
                <a:latin typeface="Helvetica Neue Medium"/>
                <a:cs typeface="Helvetica Neue Medium"/>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600451"/>
            <a:ext cx="6400800" cy="1752600"/>
          </a:xfrm>
        </p:spPr>
        <p:txBody>
          <a:bodyPr/>
          <a:lstStyle>
            <a:lvl1pPr marL="0" indent="0" algn="ctr">
              <a:buNone/>
              <a:defRPr>
                <a:solidFill>
                  <a:srgbClr val="E5001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FF567BB-A91C-E04F-B4E9-677CEE77F8D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9434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0" name="Footer Placeholder 4"/>
          <p:cNvSpPr>
            <a:spLocks noGrp="1"/>
          </p:cNvSpPr>
          <p:nvPr>
            <p:ph type="ftr" sz="quarter" idx="3"/>
          </p:nvPr>
        </p:nvSpPr>
        <p:spPr>
          <a:xfrm>
            <a:off x="319088" y="6492875"/>
            <a:ext cx="2895600" cy="365125"/>
          </a:xfrm>
          <a:prstGeom prst="rect">
            <a:avLst/>
          </a:prstGeom>
        </p:spPr>
        <p:txBody>
          <a:bodyPr vert="horz" lIns="0" tIns="45720" rIns="0" bIns="45720" rtlCol="0" anchor="ctr"/>
          <a:lstStyle>
            <a:lvl1pPr algn="l">
              <a:defRPr sz="700" b="0" i="0">
                <a:solidFill>
                  <a:schemeClr val="tx1">
                    <a:tint val="75000"/>
                  </a:schemeClr>
                </a:solidFill>
                <a:latin typeface="Helvetica Neue Thin"/>
                <a:cs typeface="Helvetica Neue Thin"/>
              </a:defRPr>
            </a:lvl1pPr>
          </a:lstStyle>
          <a:p>
            <a:endParaRPr lang="en-US" dirty="0">
              <a:solidFill>
                <a:prstClr val="black">
                  <a:tint val="75000"/>
                </a:prstClr>
              </a:solidFill>
            </a:endParaRPr>
          </a:p>
        </p:txBody>
      </p:sp>
      <p:sp>
        <p:nvSpPr>
          <p:cNvPr id="21" name="Slide Number Placeholder 5"/>
          <p:cNvSpPr>
            <a:spLocks noGrp="1"/>
          </p:cNvSpPr>
          <p:nvPr>
            <p:ph type="sldNum" sz="quarter" idx="4"/>
          </p:nvPr>
        </p:nvSpPr>
        <p:spPr>
          <a:xfrm>
            <a:off x="4158160" y="6495342"/>
            <a:ext cx="872247" cy="365125"/>
          </a:xfrm>
          <a:prstGeom prst="rect">
            <a:avLst/>
          </a:prstGeom>
        </p:spPr>
        <p:txBody>
          <a:bodyPr vert="horz" lIns="91440" tIns="45720" rIns="91440" bIns="45720" rtlCol="0" anchor="ctr"/>
          <a:lstStyle>
            <a:lvl1pPr algn="ctr">
              <a:defRPr sz="700" b="0" i="0">
                <a:solidFill>
                  <a:schemeClr val="tx1">
                    <a:tint val="75000"/>
                  </a:schemeClr>
                </a:solidFill>
                <a:latin typeface="Helvetica Neue Thin"/>
                <a:cs typeface="Helvetica Neue Thin"/>
              </a:defRPr>
            </a:lvl1pPr>
          </a:lstStyle>
          <a:p>
            <a:fld id="{9FF567BB-A91C-E04F-B4E9-677CEE77F8D9}" type="slidenum">
              <a:rPr lang="en-US" smtClean="0">
                <a:solidFill>
                  <a:prstClr val="black">
                    <a:tint val="75000"/>
                  </a:prstClr>
                </a:solidFill>
              </a:rPr>
              <a:pPr/>
              <a:t>‹#›</a:t>
            </a:fld>
            <a:endParaRPr lang="en-US">
              <a:solidFill>
                <a:prstClr val="black">
                  <a:tint val="75000"/>
                </a:prstClr>
              </a:solidFill>
            </a:endParaRPr>
          </a:p>
        </p:txBody>
      </p:sp>
      <p:sp>
        <p:nvSpPr>
          <p:cNvPr id="22" name="Rectangle 21"/>
          <p:cNvSpPr/>
          <p:nvPr userDrawn="1"/>
        </p:nvSpPr>
        <p:spPr>
          <a:xfrm>
            <a:off x="0" y="1"/>
            <a:ext cx="9144000" cy="1073823"/>
          </a:xfrm>
          <a:prstGeom prst="rect">
            <a:avLst/>
          </a:prstGeom>
          <a:solidFill>
            <a:srgbClr val="E5001A"/>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dirty="0">
              <a:solidFill>
                <a:srgbClr val="FFFFFF"/>
              </a:solidFill>
              <a:latin typeface="Calibri"/>
            </a:endParaRPr>
          </a:p>
        </p:txBody>
      </p:sp>
      <p:pic>
        <p:nvPicPr>
          <p:cNvPr id="23" name="Picture 22" descr="couchbase_medium_white.png"/>
          <p:cNvPicPr>
            <a:picLocks noChangeAspect="1"/>
          </p:cNvPicPr>
          <p:nvPr userDrawn="1"/>
        </p:nvPicPr>
        <p:blipFill rotWithShape="1">
          <a:blip r:embed="rId2">
            <a:extLst>
              <a:ext uri="{28A0092B-C50C-407E-A947-70E740481C1C}">
                <a14:useLocalDpi xmlns:a14="http://schemas.microsoft.com/office/drawing/2010/main" val="0"/>
              </a:ext>
            </a:extLst>
          </a:blip>
          <a:srcRect l="33070" t="20633" r="32475" b="50000"/>
          <a:stretch/>
        </p:blipFill>
        <p:spPr>
          <a:xfrm>
            <a:off x="8208019" y="316560"/>
            <a:ext cx="637702" cy="414115"/>
          </a:xfrm>
          <a:prstGeom prst="rect">
            <a:avLst/>
          </a:prstGeom>
        </p:spPr>
      </p:pic>
      <p:sp>
        <p:nvSpPr>
          <p:cNvPr id="24" name="Title Placeholder 1"/>
          <p:cNvSpPr>
            <a:spLocks noGrp="1"/>
          </p:cNvSpPr>
          <p:nvPr>
            <p:ph type="title"/>
          </p:nvPr>
        </p:nvSpPr>
        <p:spPr>
          <a:xfrm>
            <a:off x="319089" y="7299"/>
            <a:ext cx="7702453" cy="106652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26" name="Content Placeholder 25"/>
          <p:cNvSpPr>
            <a:spLocks noGrp="1"/>
          </p:cNvSpPr>
          <p:nvPr>
            <p:ph sz="quarter" idx="10"/>
          </p:nvPr>
        </p:nvSpPr>
        <p:spPr>
          <a:xfrm>
            <a:off x="319088" y="1485900"/>
            <a:ext cx="8526462" cy="46926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04041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E5001A"/>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352511" y="2903478"/>
            <a:ext cx="8426620" cy="1066524"/>
          </a:xfrm>
        </p:spPr>
        <p:txBody>
          <a:bodyPr anchor="ctr" anchorCtr="0"/>
          <a:lstStyle/>
          <a:p>
            <a:r>
              <a:rPr lang="en-US" dirty="0" smtClean="0"/>
              <a:t>Click to edit Master title style</a:t>
            </a:r>
            <a:endParaRPr lang="en-US" dirty="0"/>
          </a:p>
        </p:txBody>
      </p:sp>
    </p:spTree>
    <p:extLst>
      <p:ext uri="{BB962C8B-B14F-4D97-AF65-F5344CB8AC3E}">
        <p14:creationId xmlns:p14="http://schemas.microsoft.com/office/powerpoint/2010/main" val="3644852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1"/>
            <a:ext cx="2133600" cy="365125"/>
          </a:xfrm>
          <a:prstGeom prst="rect">
            <a:avLst/>
          </a:prstGeom>
        </p:spPr>
        <p:txBody>
          <a:bodyPr/>
          <a:lstStyle/>
          <a:p>
            <a:pPr defTabSz="457200"/>
            <a:endParaRPr lang="en-US">
              <a:solidFill>
                <a:prstClr val="black"/>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FF567BB-A91C-E04F-B4E9-677CEE77F8D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31058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1"/>
            <a:ext cx="2133600" cy="365125"/>
          </a:xfrm>
          <a:prstGeom prst="rect">
            <a:avLst/>
          </a:prstGeom>
        </p:spPr>
        <p:txBody>
          <a:bodyPr/>
          <a:lstStyle/>
          <a:p>
            <a:pPr defTabSz="457200"/>
            <a:endParaRPr lang="en-US">
              <a:solidFill>
                <a:prstClr val="black"/>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FF567BB-A91C-E04F-B4E9-677CEE77F8D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40276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0888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1"/>
            <a:ext cx="2133600" cy="365125"/>
          </a:xfrm>
          <a:prstGeom prst="rect">
            <a:avLst/>
          </a:prstGeom>
        </p:spPr>
        <p:txBody>
          <a:bodyPr/>
          <a:lstStyle/>
          <a:p>
            <a:pPr defTabSz="457200"/>
            <a:endParaRPr lang="en-US">
              <a:solidFill>
                <a:prstClr val="black"/>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FF567BB-A91C-E04F-B4E9-677CEE77F8D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35774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20041" y="12192"/>
            <a:ext cx="7510873" cy="1053629"/>
          </a:xfrm>
          <a:prstGeom prst="rect">
            <a:avLst/>
          </a:prstGeom>
        </p:spPr>
        <p:txBody>
          <a:bodyPr anchor="ctr" anchorCtr="0">
            <a:normAutofit/>
          </a:bodyPr>
          <a:lstStyle>
            <a:lvl1pPr algn="l">
              <a:defRPr sz="2800" b="1"/>
            </a:lvl1pPr>
          </a:lstStyle>
          <a:p>
            <a:r>
              <a:rPr lang="en-US" smtClean="0"/>
              <a:t>Click to edit Master title style</a:t>
            </a:r>
            <a:endParaRPr lang="en-US"/>
          </a:p>
        </p:txBody>
      </p:sp>
      <p:sp>
        <p:nvSpPr>
          <p:cNvPr id="3" name="Content Placeholder 2"/>
          <p:cNvSpPr>
            <a:spLocks noGrp="1"/>
          </p:cNvSpPr>
          <p:nvPr>
            <p:ph idx="1"/>
          </p:nvPr>
        </p:nvSpPr>
        <p:spPr>
          <a:xfrm>
            <a:off x="3575050" y="1254321"/>
            <a:ext cx="5111750" cy="487184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254323"/>
            <a:ext cx="3008313" cy="487184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Tree>
    <p:extLst>
      <p:ext uri="{BB962C8B-B14F-4D97-AF65-F5344CB8AC3E}">
        <p14:creationId xmlns:p14="http://schemas.microsoft.com/office/powerpoint/2010/main" val="36376229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1"/>
            <a:ext cx="2133600" cy="365125"/>
          </a:xfrm>
          <a:prstGeom prst="rect">
            <a:avLst/>
          </a:prstGeom>
        </p:spPr>
        <p:txBody>
          <a:bodyPr/>
          <a:lstStyle/>
          <a:p>
            <a:pPr defTabSz="457200"/>
            <a:endParaRPr lang="en-US">
              <a:solidFill>
                <a:prstClr val="black"/>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FF567BB-A91C-E04F-B4E9-677CEE77F8D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5641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1"/>
            <a:ext cx="2133600" cy="365125"/>
          </a:xfrm>
          <a:prstGeom prst="rect">
            <a:avLst/>
          </a:prstGeom>
        </p:spPr>
        <p:txBody>
          <a:bodyPr/>
          <a:lstStyle/>
          <a:p>
            <a:pPr defTabSz="457200"/>
            <a:endParaRPr lang="en-US">
              <a:solidFill>
                <a:prstClr val="black"/>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FF567BB-A91C-E04F-B4E9-677CEE77F8D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648066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FECD78-3C8E-49F2-8FAB-59489D168ABB}" type="datetimeFigureOut">
              <a:rPr lang="en-US" smtClean="0"/>
              <a:t>1/24/17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1"/>
            <a:ext cx="2133600" cy="365125"/>
          </a:xfrm>
          <a:prstGeom prst="rect">
            <a:avLst/>
          </a:prstGeom>
        </p:spPr>
        <p:txBody>
          <a:bodyPr/>
          <a:lstStyle/>
          <a:p>
            <a:pPr defTabSz="457200"/>
            <a:endParaRPr lang="en-US">
              <a:solidFill>
                <a:prstClr val="black"/>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FF567BB-A91C-E04F-B4E9-677CEE77F8D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234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1_Title and Bullets (Dark)">
    <p:spTree>
      <p:nvGrpSpPr>
        <p:cNvPr id="1" name=""/>
        <p:cNvGrpSpPr/>
        <p:nvPr/>
      </p:nvGrpSpPr>
      <p:grpSpPr>
        <a:xfrm>
          <a:off x="0" y="0"/>
          <a:ext cx="0" cy="0"/>
          <a:chOff x="0" y="0"/>
          <a:chExt cx="0" cy="0"/>
        </a:xfrm>
      </p:grpSpPr>
      <p:sp>
        <p:nvSpPr>
          <p:cNvPr id="13" name="Shape 13"/>
          <p:cNvSpPr>
            <a:spLocks noGrp="1"/>
          </p:cNvSpPr>
          <p:nvPr>
            <p:ph type="title"/>
          </p:nvPr>
        </p:nvSpPr>
        <p:spPr>
          <a:prstGeom prst="rect">
            <a:avLst/>
          </a:prstGeom>
        </p:spPr>
        <p:txBody>
          <a:bodyPr/>
          <a:lstStyle/>
          <a:p>
            <a:pPr lvl="0">
              <a:defRPr sz="1800" b="0">
                <a:solidFill>
                  <a:srgbClr val="000000"/>
                </a:solidFill>
              </a:defRPr>
            </a:pPr>
            <a:r>
              <a:rPr sz="2800" b="1">
                <a:solidFill>
                  <a:srgbClr val="FFFFFF"/>
                </a:solidFill>
              </a:rPr>
              <a:t>Title Text</a:t>
            </a:r>
          </a:p>
        </p:txBody>
      </p:sp>
      <p:sp>
        <p:nvSpPr>
          <p:cNvPr id="14" name="Shape 14"/>
          <p:cNvSpPr>
            <a:spLocks noGrp="1"/>
          </p:cNvSpPr>
          <p:nvPr>
            <p:ph type="body" idx="1"/>
          </p:nvPr>
        </p:nvSpPr>
        <p:spPr>
          <a:prstGeom prst="rect">
            <a:avLst/>
          </a:prstGeom>
        </p:spPr>
        <p:txBody>
          <a:bodyPr/>
          <a:lstStyle/>
          <a:p>
            <a:pPr lvl="0">
              <a:defRPr sz="1800">
                <a:solidFill>
                  <a:srgbClr val="000000"/>
                </a:solidFill>
              </a:defRPr>
            </a:pPr>
            <a:r>
              <a:rPr sz="2400">
                <a:solidFill>
                  <a:srgbClr val="1E1C1C"/>
                </a:solidFill>
              </a:rPr>
              <a:t>Body Level One</a:t>
            </a:r>
          </a:p>
          <a:p>
            <a:pPr lvl="1">
              <a:defRPr sz="1800">
                <a:solidFill>
                  <a:srgbClr val="000000"/>
                </a:solidFill>
              </a:defRPr>
            </a:pPr>
            <a:r>
              <a:rPr sz="2400">
                <a:solidFill>
                  <a:srgbClr val="1E1C1C"/>
                </a:solidFill>
              </a:rPr>
              <a:t>Body Level Two</a:t>
            </a:r>
          </a:p>
          <a:p>
            <a:pPr lvl="2">
              <a:defRPr sz="1800">
                <a:solidFill>
                  <a:srgbClr val="000000"/>
                </a:solidFill>
              </a:defRPr>
            </a:pPr>
            <a:r>
              <a:rPr sz="2400">
                <a:solidFill>
                  <a:srgbClr val="1E1C1C"/>
                </a:solidFill>
              </a:rPr>
              <a:t>Body Level Three</a:t>
            </a:r>
          </a:p>
          <a:p>
            <a:pPr lvl="3">
              <a:defRPr sz="1800">
                <a:solidFill>
                  <a:srgbClr val="000000"/>
                </a:solidFill>
              </a:defRPr>
            </a:pPr>
            <a:r>
              <a:rPr sz="2400">
                <a:solidFill>
                  <a:srgbClr val="1E1C1C"/>
                </a:solidFill>
              </a:rPr>
              <a:t>Body Level Four</a:t>
            </a:r>
          </a:p>
          <a:p>
            <a:pPr lvl="4">
              <a:defRPr sz="1800">
                <a:solidFill>
                  <a:srgbClr val="000000"/>
                </a:solidFill>
              </a:defRPr>
            </a:pPr>
            <a:r>
              <a:rPr sz="2400">
                <a:solidFill>
                  <a:srgbClr val="1E1C1C"/>
                </a:solidFill>
              </a:rPr>
              <a:t>Body Level Five</a:t>
            </a:r>
          </a:p>
        </p:txBody>
      </p:sp>
      <p:sp>
        <p:nvSpPr>
          <p:cNvPr id="15" name="Shape 15"/>
          <p:cNvSpPr>
            <a:spLocks noGrp="1"/>
          </p:cNvSpPr>
          <p:nvPr>
            <p:ph type="sldNum" sz="quarter" idx="2"/>
          </p:nvPr>
        </p:nvSpPr>
        <p:spPr>
          <a:prstGeom prst="rect">
            <a:avLst/>
          </a:prstGeom>
        </p:spPr>
        <p:txBody>
          <a:bodyPr/>
          <a:lstStyle/>
          <a:p>
            <a:fld id="{86CB4B4D-7CA3-9044-876B-883B54F8677D}"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098513600"/>
      </p:ext>
    </p:extLst>
  </p:cSld>
  <p:clrMapOvr>
    <a:masterClrMapping/>
  </p:clrMapOvr>
  <p:transition xmlns:p14="http://schemas.microsoft.com/office/powerpoint/2010/mai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1_Title and Text (Dark)">
    <p:spTree>
      <p:nvGrpSpPr>
        <p:cNvPr id="1" name=""/>
        <p:cNvGrpSpPr/>
        <p:nvPr/>
      </p:nvGrpSpPr>
      <p:grpSpPr>
        <a:xfrm>
          <a:off x="0" y="0"/>
          <a:ext cx="0" cy="0"/>
          <a:chOff x="0" y="0"/>
          <a:chExt cx="0" cy="0"/>
        </a:xfrm>
      </p:grpSpPr>
      <p:sp>
        <p:nvSpPr>
          <p:cNvPr id="11" name="Rectangle 10"/>
          <p:cNvSpPr/>
          <p:nvPr userDrawn="1"/>
        </p:nvSpPr>
        <p:spPr>
          <a:xfrm>
            <a:off x="0" y="6"/>
            <a:ext cx="9144000" cy="777409"/>
          </a:xfrm>
          <a:prstGeom prst="rect">
            <a:avLst/>
          </a:prstGeom>
          <a:solidFill>
            <a:srgbClr val="E100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srgbClr val="C0504D"/>
              </a:solidFill>
              <a:latin typeface="Calibri"/>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86800" y="199552"/>
            <a:ext cx="278504" cy="371341"/>
          </a:xfrm>
          <a:prstGeom prst="rect">
            <a:avLst/>
          </a:prstGeom>
          <a:effectLst>
            <a:outerShdw blurRad="127000" dir="5400000" algn="ctr" rotWithShape="0">
              <a:schemeClr val="tx1">
                <a:alpha val="20000"/>
              </a:schemeClr>
            </a:outerShdw>
          </a:effectLst>
        </p:spPr>
      </p:pic>
      <p:sp>
        <p:nvSpPr>
          <p:cNvPr id="2" name="Title 1"/>
          <p:cNvSpPr>
            <a:spLocks noGrp="1"/>
          </p:cNvSpPr>
          <p:nvPr>
            <p:ph type="title"/>
          </p:nvPr>
        </p:nvSpPr>
        <p:spPr>
          <a:xfrm>
            <a:off x="466353" y="17328"/>
            <a:ext cx="7998595" cy="719328"/>
          </a:xfrm>
          <a:effectLst>
            <a:outerShdw blurRad="127000" dir="2700000" algn="tl" rotWithShape="0">
              <a:srgbClr val="000000">
                <a:alpha val="20000"/>
              </a:srgbClr>
            </a:outerShdw>
          </a:effectLst>
        </p:spPr>
        <p:txBody>
          <a:bodyPr vert="horz" lIns="91440" tIns="45720" rIns="91440" bIns="45720" rtlCol="0" anchor="b">
            <a:noAutofit/>
          </a:bodyPr>
          <a:lstStyle>
            <a:lvl1pPr>
              <a:defRPr lang="en-US" dirty="0">
                <a:solidFill>
                  <a:schemeClr val="bg1"/>
                </a:solidFill>
              </a:defRPr>
            </a:lvl1pPr>
          </a:lstStyle>
          <a:p>
            <a:pPr lvl="0">
              <a:lnSpc>
                <a:spcPct val="80000"/>
              </a:lnSpc>
            </a:pPr>
            <a:endParaRPr lang="en-US" dirty="0"/>
          </a:p>
        </p:txBody>
      </p:sp>
      <p:sp>
        <p:nvSpPr>
          <p:cNvPr id="3" name="Content Placeholder 2"/>
          <p:cNvSpPr>
            <a:spLocks noGrp="1"/>
          </p:cNvSpPr>
          <p:nvPr>
            <p:ph idx="1"/>
          </p:nvPr>
        </p:nvSpPr>
        <p:spPr>
          <a:xfrm>
            <a:off x="457209" y="914401"/>
            <a:ext cx="8007739" cy="4525963"/>
          </a:xfrm>
        </p:spPr>
        <p:txBody>
          <a:bodyPr/>
          <a:lstStyle>
            <a:lvl1pPr marL="0" indent="0">
              <a:lnSpc>
                <a:spcPct val="100000"/>
              </a:lnSpc>
              <a:spcBef>
                <a:spcPts val="0"/>
              </a:spcBef>
              <a:spcAft>
                <a:spcPts val="300"/>
              </a:spcAft>
              <a:buNone/>
              <a:defRPr/>
            </a:lvl1pPr>
            <a:lvl2pPr marL="228600" indent="0">
              <a:lnSpc>
                <a:spcPct val="100000"/>
              </a:lnSpc>
              <a:spcBef>
                <a:spcPts val="0"/>
              </a:spcBef>
              <a:spcAft>
                <a:spcPts val="300"/>
              </a:spcAft>
              <a:buNone/>
              <a:defRPr/>
            </a:lvl2pPr>
            <a:lvl3pPr marL="455613" indent="0">
              <a:lnSpc>
                <a:spcPct val="100000"/>
              </a:lnSpc>
              <a:spcBef>
                <a:spcPts val="0"/>
              </a:spcBef>
              <a:spcAft>
                <a:spcPts val="300"/>
              </a:spcAft>
              <a:buNone/>
              <a:defRPr/>
            </a:lvl3pPr>
            <a:lvl4pPr marL="627063" indent="0">
              <a:lnSpc>
                <a:spcPct val="100000"/>
              </a:lnSpc>
              <a:spcBef>
                <a:spcPts val="0"/>
              </a:spcBef>
              <a:spcAft>
                <a:spcPts val="300"/>
              </a:spcAft>
              <a:buNone/>
              <a:defRPr/>
            </a:lvl4pPr>
            <a:lvl5pPr marL="798513" indent="0">
              <a:lnSpc>
                <a:spcPct val="100000"/>
              </a:lnSpc>
              <a:spcBef>
                <a:spcPts val="0"/>
              </a:spcBef>
              <a:spcAft>
                <a:spcPts val="300"/>
              </a:spcAft>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7" name="TextBox 6"/>
          <p:cNvSpPr txBox="1"/>
          <p:nvPr userDrawn="1"/>
        </p:nvSpPr>
        <p:spPr>
          <a:xfrm>
            <a:off x="164601" y="6356351"/>
            <a:ext cx="1186834" cy="223138"/>
          </a:xfrm>
          <a:prstGeom prst="rect">
            <a:avLst/>
          </a:prstGeom>
          <a:noFill/>
        </p:spPr>
        <p:txBody>
          <a:bodyPr wrap="none" rtlCol="0">
            <a:spAutoFit/>
          </a:bodyPr>
          <a:lstStyle/>
          <a:p>
            <a:pPr defTabSz="457200"/>
            <a:r>
              <a:rPr lang="en-US" sz="850" dirty="0" smtClean="0">
                <a:solidFill>
                  <a:srgbClr val="CCCCCC"/>
                </a:solidFill>
                <a:latin typeface="Calibri"/>
              </a:rPr>
              <a:t>©2015 Couchbase Inc.</a:t>
            </a:r>
            <a:endParaRPr lang="en-US" sz="850" dirty="0">
              <a:solidFill>
                <a:srgbClr val="CCCCCC"/>
              </a:solidFill>
              <a:latin typeface="Calibri"/>
            </a:endParaRPr>
          </a:p>
        </p:txBody>
      </p:sp>
      <p:sp>
        <p:nvSpPr>
          <p:cNvPr id="10" name="Slide Number Placeholder 5"/>
          <p:cNvSpPr txBox="1">
            <a:spLocks/>
          </p:cNvSpPr>
          <p:nvPr userDrawn="1"/>
        </p:nvSpPr>
        <p:spPr>
          <a:xfrm>
            <a:off x="8224640" y="6356352"/>
            <a:ext cx="740664" cy="365125"/>
          </a:xfrm>
          <a:prstGeom prst="rect">
            <a:avLst/>
          </a:prstGeom>
        </p:spPr>
        <p:txBody>
          <a:bodyPr vert="horz" lIns="91440" tIns="45720" rIns="91440" bIns="4572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mtClean="0">
                <a:latin typeface="Calibri"/>
              </a:rPr>
              <a:pPr/>
              <a:t>‹#›</a:t>
            </a:fld>
            <a:endParaRPr lang="en-US" dirty="0">
              <a:latin typeface="Calibri"/>
            </a:endParaRPr>
          </a:p>
        </p:txBody>
      </p:sp>
    </p:spTree>
    <p:extLst>
      <p:ext uri="{BB962C8B-B14F-4D97-AF65-F5344CB8AC3E}">
        <p14:creationId xmlns:p14="http://schemas.microsoft.com/office/powerpoint/2010/main" val="3318449967"/>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FECD78-3C8E-49F2-8FAB-59489D168ABB}" type="datetimeFigureOut">
              <a:rPr lang="en-US" smtClean="0"/>
              <a:t>1/24/17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7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5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FECD78-3C8E-49F2-8FAB-59489D168ABB}" type="datetimeFigureOut">
              <a:rPr lang="en-US" smtClean="0"/>
              <a:t>1/24/17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theme" Target="../theme/theme2.xml"/><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theme" Target="../theme/theme4.xml"/><Relationship Id="rId1" Type="http://schemas.openxmlformats.org/officeDocument/2006/relationships/slideLayout" Target="../slideLayouts/slideLayout33.xml"/><Relationship Id="rId2"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3.xml"/><Relationship Id="rId4" Type="http://schemas.openxmlformats.org/officeDocument/2006/relationships/slideLayout" Target="../slideLayouts/slideLayout44.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9" Type="http://schemas.openxmlformats.org/officeDocument/2006/relationships/slideLayout" Target="../slideLayouts/slideLayout49.xml"/><Relationship Id="rId10" Type="http://schemas.openxmlformats.org/officeDocument/2006/relationships/theme" Target="../theme/theme5.xml"/><Relationship Id="rId1" Type="http://schemas.openxmlformats.org/officeDocument/2006/relationships/slideLayout" Target="../slideLayouts/slideLayout41.xml"/><Relationship Id="rId2"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0.xml"/><Relationship Id="rId12" Type="http://schemas.openxmlformats.org/officeDocument/2006/relationships/slideLayout" Target="../slideLayouts/slideLayout61.xml"/><Relationship Id="rId13" Type="http://schemas.openxmlformats.org/officeDocument/2006/relationships/slideLayout" Target="../slideLayouts/slideLayout62.xml"/><Relationship Id="rId14" Type="http://schemas.openxmlformats.org/officeDocument/2006/relationships/theme" Target="../theme/theme6.xml"/><Relationship Id="rId15" Type="http://schemas.openxmlformats.org/officeDocument/2006/relationships/image" Target="../media/image3.png"/><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slideLayout" Target="../slideLayouts/slideLayout55.xml"/><Relationship Id="rId7" Type="http://schemas.openxmlformats.org/officeDocument/2006/relationships/slideLayout" Target="../slideLayouts/slideLayout56.xml"/><Relationship Id="rId8" Type="http://schemas.openxmlformats.org/officeDocument/2006/relationships/slideLayout" Target="../slideLayouts/slideLayout57.xml"/><Relationship Id="rId9" Type="http://schemas.openxmlformats.org/officeDocument/2006/relationships/slideLayout" Target="../slideLayouts/slideLayout58.xml"/><Relationship Id="rId1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FECD78-3C8E-49F2-8FAB-59489D168ABB}" type="datetimeFigureOut">
              <a:rPr lang="en-US" smtClean="0"/>
              <a:t>1/24/17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56013-B943-42BA-886F-6F9D4EB85E9D}"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701" r:id="rId13"/>
    <p:sldLayoutId id="214748370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1081"/>
            <a:ext cx="8229600" cy="4525963"/>
          </a:xfrm>
          <a:prstGeom prst="rect">
            <a:avLst/>
          </a:prstGeom>
        </p:spPr>
        <p:txBody>
          <a:bodyPr vert="horz" lIns="91440" tIns="45720" rIns="91440" bIns="45720" rtlCol="0">
            <a:noAutofit/>
          </a:bodyPr>
          <a:lstStyle/>
          <a:p>
            <a:r>
              <a:rPr lang="en-US" dirty="0" smtClean="0"/>
              <a:t>First Level Bullet</a:t>
            </a:r>
          </a:p>
          <a:p>
            <a:pPr lvl="1"/>
            <a:r>
              <a:rPr lang="en-US" dirty="0" smtClean="0"/>
              <a:t>Second Level Bullet</a:t>
            </a:r>
          </a:p>
          <a:p>
            <a:pPr marL="635000" lvl="3" indent="-177800">
              <a:buSzPct val="100000"/>
              <a:buFont typeface="Lucida Grande"/>
              <a:buChar char="-"/>
            </a:pPr>
            <a:r>
              <a:rPr lang="en-US" sz="1800" dirty="0" smtClean="0"/>
              <a:t>Third Level Bullet</a:t>
            </a:r>
          </a:p>
          <a:p>
            <a:pPr marL="800100" lvl="3" indent="-177800">
              <a:buSzPct val="100000"/>
              <a:buFont typeface="Lucida Grande"/>
              <a:buChar char="-"/>
            </a:pPr>
            <a:r>
              <a:rPr lang="en-US" sz="1600" dirty="0" smtClean="0"/>
              <a:t>Fourth Level Bullet</a:t>
            </a:r>
          </a:p>
          <a:p>
            <a:pPr marL="965200" lvl="3" indent="-177800">
              <a:buSzPct val="100000"/>
              <a:buFont typeface="Lucida Grande"/>
              <a:buChar char="-"/>
            </a:pPr>
            <a:r>
              <a:rPr lang="en-US" sz="1400" dirty="0" smtClean="0"/>
              <a:t>Fifth Level Bullet</a:t>
            </a: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850">
                <a:solidFill>
                  <a:srgbClr val="CCCCCC"/>
                </a:solidFill>
              </a:defRPr>
            </a:lvl1pPr>
          </a:lstStyle>
          <a:p>
            <a:pPr defTabSz="457200"/>
            <a:endParaRPr lang="en-US" dirty="0">
              <a:latin typeface="Corbel"/>
            </a:endParaRPr>
          </a:p>
        </p:txBody>
      </p:sp>
      <p:sp>
        <p:nvSpPr>
          <p:cNvPr id="6" name="Slide Number Placeholder 5"/>
          <p:cNvSpPr>
            <a:spLocks noGrp="1"/>
          </p:cNvSpPr>
          <p:nvPr>
            <p:ph type="sldNum" sz="quarter" idx="4"/>
          </p:nvPr>
        </p:nvSpPr>
        <p:spPr>
          <a:xfrm>
            <a:off x="8229600" y="6356352"/>
            <a:ext cx="740664" cy="365125"/>
          </a:xfrm>
          <a:prstGeom prst="rect">
            <a:avLst/>
          </a:prstGeom>
        </p:spPr>
        <p:txBody>
          <a:bodyPr vert="horz" lIns="91440" tIns="45720" rIns="91440" bIns="45720" rtlCol="0" anchor="ctr"/>
          <a:lstStyle>
            <a:lvl1pPr algn="r">
              <a:defRPr sz="850">
                <a:solidFill>
                  <a:srgbClr val="CCCCCC"/>
                </a:solidFill>
              </a:defRPr>
            </a:lvl1pPr>
          </a:lstStyle>
          <a:p>
            <a:pPr defTabSz="457200"/>
            <a:fld id="{E728A94C-44F1-DF43-8BD8-694E750DEF33}" type="slidenum">
              <a:rPr lang="en-US" smtClean="0">
                <a:latin typeface="Corbel"/>
              </a:rPr>
              <a:pPr defTabSz="457200"/>
              <a:t>‹#›</a:t>
            </a:fld>
            <a:endParaRPr lang="en-US">
              <a:latin typeface="Corbel"/>
            </a:endParaRPr>
          </a:p>
        </p:txBody>
      </p:sp>
    </p:spTree>
    <p:extLst>
      <p:ext uri="{BB962C8B-B14F-4D97-AF65-F5344CB8AC3E}">
        <p14:creationId xmlns:p14="http://schemas.microsoft.com/office/powerpoint/2010/main" val="86682338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70" r:id="rId8"/>
    <p:sldLayoutId id="2147483703" r:id="rId9"/>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1081"/>
            <a:ext cx="8229600" cy="4525963"/>
          </a:xfrm>
          <a:prstGeom prst="rect">
            <a:avLst/>
          </a:prstGeom>
        </p:spPr>
        <p:txBody>
          <a:bodyPr vert="horz" lIns="91440" tIns="45720" rIns="91440" bIns="45720" rtlCol="0">
            <a:noAutofit/>
          </a:bodyPr>
          <a:lstStyle/>
          <a:p>
            <a:r>
              <a:rPr lang="en-US" dirty="0" smtClean="0"/>
              <a:t>First Level Bullet</a:t>
            </a:r>
          </a:p>
          <a:p>
            <a:pPr lvl="1"/>
            <a:r>
              <a:rPr lang="en-US" dirty="0" smtClean="0"/>
              <a:t>Second Level Bullet</a:t>
            </a:r>
          </a:p>
          <a:p>
            <a:pPr marL="635000" lvl="3" indent="-177800">
              <a:buSzPct val="100000"/>
              <a:buFont typeface="Lucida Grande"/>
              <a:buChar char="-"/>
            </a:pPr>
            <a:r>
              <a:rPr lang="en-US" sz="1800" dirty="0" smtClean="0"/>
              <a:t>Third Level Bullet</a:t>
            </a:r>
          </a:p>
          <a:p>
            <a:pPr marL="800100" lvl="3" indent="-177800">
              <a:buSzPct val="100000"/>
              <a:buFont typeface="Lucida Grande"/>
              <a:buChar char="-"/>
            </a:pPr>
            <a:r>
              <a:rPr lang="en-US" sz="1600" dirty="0" smtClean="0"/>
              <a:t>Fourth Level Bullet</a:t>
            </a:r>
          </a:p>
          <a:p>
            <a:pPr marL="965200" lvl="3" indent="-177800">
              <a:buSzPct val="100000"/>
              <a:buFont typeface="Lucida Grande"/>
              <a:buChar char="-"/>
            </a:pPr>
            <a:r>
              <a:rPr lang="en-US" sz="1400" dirty="0" smtClean="0"/>
              <a:t>Fifth Level Bullet</a:t>
            </a: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850">
                <a:solidFill>
                  <a:srgbClr val="CCCCCC"/>
                </a:solidFill>
              </a:defRPr>
            </a:lvl1pPr>
          </a:lstStyle>
          <a:p>
            <a:pPr defTabSz="457200"/>
            <a:endParaRPr lang="en-US" dirty="0">
              <a:latin typeface="Corbel"/>
            </a:endParaRPr>
          </a:p>
        </p:txBody>
      </p:sp>
      <p:sp>
        <p:nvSpPr>
          <p:cNvPr id="6" name="Slide Number Placeholder 5"/>
          <p:cNvSpPr>
            <a:spLocks noGrp="1"/>
          </p:cNvSpPr>
          <p:nvPr>
            <p:ph type="sldNum" sz="quarter" idx="4"/>
          </p:nvPr>
        </p:nvSpPr>
        <p:spPr>
          <a:xfrm>
            <a:off x="8229600" y="6356352"/>
            <a:ext cx="740664" cy="365125"/>
          </a:xfrm>
          <a:prstGeom prst="rect">
            <a:avLst/>
          </a:prstGeom>
        </p:spPr>
        <p:txBody>
          <a:bodyPr vert="horz" lIns="91440" tIns="45720" rIns="91440" bIns="45720" rtlCol="0" anchor="ctr"/>
          <a:lstStyle>
            <a:lvl1pPr algn="r">
              <a:defRPr sz="850">
                <a:solidFill>
                  <a:srgbClr val="CCCCCC"/>
                </a:solidFill>
              </a:defRPr>
            </a:lvl1pPr>
          </a:lstStyle>
          <a:p>
            <a:pPr defTabSz="457200"/>
            <a:fld id="{E728A94C-44F1-DF43-8BD8-694E750DEF33}" type="slidenum">
              <a:rPr lang="en-US" smtClean="0">
                <a:latin typeface="Corbel"/>
              </a:rPr>
              <a:pPr defTabSz="457200"/>
              <a:t>‹#›</a:t>
            </a:fld>
            <a:endParaRPr lang="en-US">
              <a:latin typeface="Corbel"/>
            </a:endParaRPr>
          </a:p>
        </p:txBody>
      </p:sp>
    </p:spTree>
    <p:extLst>
      <p:ext uri="{BB962C8B-B14F-4D97-AF65-F5344CB8AC3E}">
        <p14:creationId xmlns:p14="http://schemas.microsoft.com/office/powerpoint/2010/main" val="322413634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1081"/>
            <a:ext cx="8229600" cy="4525963"/>
          </a:xfrm>
          <a:prstGeom prst="rect">
            <a:avLst/>
          </a:prstGeom>
        </p:spPr>
        <p:txBody>
          <a:bodyPr vert="horz" lIns="91440" tIns="45720" rIns="91440" bIns="45720" rtlCol="0">
            <a:noAutofit/>
          </a:bodyPr>
          <a:lstStyle/>
          <a:p>
            <a:r>
              <a:rPr lang="en-US" dirty="0" smtClean="0"/>
              <a:t>First Level Bullet</a:t>
            </a:r>
          </a:p>
          <a:p>
            <a:pPr lvl="1"/>
            <a:r>
              <a:rPr lang="en-US" dirty="0" smtClean="0"/>
              <a:t>Second Level Bullet</a:t>
            </a:r>
          </a:p>
          <a:p>
            <a:pPr marL="635000" lvl="3" indent="-177800">
              <a:buSzPct val="100000"/>
              <a:buFont typeface="Lucida Grande"/>
              <a:buChar char="-"/>
            </a:pPr>
            <a:r>
              <a:rPr lang="en-US" sz="1800" dirty="0" smtClean="0"/>
              <a:t>Third Level Bullet</a:t>
            </a:r>
          </a:p>
          <a:p>
            <a:pPr marL="800100" lvl="3" indent="-177800">
              <a:buSzPct val="100000"/>
              <a:buFont typeface="Lucida Grande"/>
              <a:buChar char="-"/>
            </a:pPr>
            <a:r>
              <a:rPr lang="en-US" sz="1600" dirty="0" smtClean="0"/>
              <a:t>Fourth Level Bullet</a:t>
            </a:r>
          </a:p>
          <a:p>
            <a:pPr marL="965200" lvl="3" indent="-177800">
              <a:buSzPct val="100000"/>
              <a:buFont typeface="Lucida Grande"/>
              <a:buChar char="-"/>
            </a:pPr>
            <a:r>
              <a:rPr lang="en-US" sz="1400" dirty="0" smtClean="0"/>
              <a:t>Fifth Level Bullet</a:t>
            </a: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850">
                <a:solidFill>
                  <a:srgbClr val="CCCCCC"/>
                </a:solidFill>
              </a:defRPr>
            </a:lvl1pPr>
          </a:lstStyle>
          <a:p>
            <a:pPr defTabSz="457200"/>
            <a:endParaRPr lang="en-US" dirty="0">
              <a:latin typeface="Corbel"/>
            </a:endParaRPr>
          </a:p>
        </p:txBody>
      </p:sp>
      <p:sp>
        <p:nvSpPr>
          <p:cNvPr id="6" name="Slide Number Placeholder 5"/>
          <p:cNvSpPr>
            <a:spLocks noGrp="1"/>
          </p:cNvSpPr>
          <p:nvPr>
            <p:ph type="sldNum" sz="quarter" idx="4"/>
          </p:nvPr>
        </p:nvSpPr>
        <p:spPr>
          <a:xfrm>
            <a:off x="8229600" y="6356352"/>
            <a:ext cx="740664" cy="365125"/>
          </a:xfrm>
          <a:prstGeom prst="rect">
            <a:avLst/>
          </a:prstGeom>
        </p:spPr>
        <p:txBody>
          <a:bodyPr vert="horz" lIns="91440" tIns="45720" rIns="91440" bIns="45720" rtlCol="0" anchor="ctr"/>
          <a:lstStyle>
            <a:lvl1pPr algn="r">
              <a:defRPr sz="850">
                <a:solidFill>
                  <a:srgbClr val="CCCCCC"/>
                </a:solidFill>
              </a:defRPr>
            </a:lvl1pPr>
          </a:lstStyle>
          <a:p>
            <a:pPr defTabSz="457200"/>
            <a:fld id="{E728A94C-44F1-DF43-8BD8-694E750DEF33}" type="slidenum">
              <a:rPr lang="en-US" smtClean="0">
                <a:latin typeface="Corbel"/>
              </a:rPr>
              <a:pPr defTabSz="457200"/>
              <a:t>‹#›</a:t>
            </a:fld>
            <a:endParaRPr lang="en-US">
              <a:latin typeface="Corbel"/>
            </a:endParaRPr>
          </a:p>
        </p:txBody>
      </p:sp>
    </p:spTree>
    <p:extLst>
      <p:ext uri="{BB962C8B-B14F-4D97-AF65-F5344CB8AC3E}">
        <p14:creationId xmlns:p14="http://schemas.microsoft.com/office/powerpoint/2010/main" val="4293192287"/>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90" r:id="rId8"/>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1081"/>
            <a:ext cx="8229600" cy="4525963"/>
          </a:xfrm>
          <a:prstGeom prst="rect">
            <a:avLst/>
          </a:prstGeom>
        </p:spPr>
        <p:txBody>
          <a:bodyPr vert="horz" lIns="91440" tIns="45720" rIns="91440" bIns="45720" rtlCol="0">
            <a:noAutofit/>
          </a:bodyPr>
          <a:lstStyle/>
          <a:p>
            <a:r>
              <a:rPr lang="en-US" dirty="0" smtClean="0"/>
              <a:t>First Level Bullet</a:t>
            </a:r>
          </a:p>
          <a:p>
            <a:pPr lvl="1"/>
            <a:r>
              <a:rPr lang="en-US" dirty="0" smtClean="0"/>
              <a:t>Second Level Bullet</a:t>
            </a:r>
          </a:p>
          <a:p>
            <a:pPr marL="635000" lvl="3" indent="-177800">
              <a:buSzPct val="100000"/>
              <a:buFont typeface="Lucida Grande"/>
              <a:buChar char="-"/>
            </a:pPr>
            <a:r>
              <a:rPr lang="en-US" sz="1800" dirty="0" smtClean="0"/>
              <a:t>Third Level Bullet</a:t>
            </a:r>
          </a:p>
          <a:p>
            <a:pPr marL="800100" lvl="3" indent="-177800">
              <a:buSzPct val="100000"/>
              <a:buFont typeface="Lucida Grande"/>
              <a:buChar char="-"/>
            </a:pPr>
            <a:r>
              <a:rPr lang="en-US" sz="1600" dirty="0" smtClean="0"/>
              <a:t>Fourth Level Bullet</a:t>
            </a:r>
          </a:p>
          <a:p>
            <a:pPr marL="965200" lvl="3" indent="-177800">
              <a:buSzPct val="100000"/>
              <a:buFont typeface="Lucida Grande"/>
              <a:buChar char="-"/>
            </a:pPr>
            <a:r>
              <a:rPr lang="en-US" sz="1400" dirty="0" smtClean="0"/>
              <a:t>Fifth Level Bullet</a:t>
            </a: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850">
                <a:solidFill>
                  <a:srgbClr val="CCCCCC"/>
                </a:solidFill>
              </a:defRPr>
            </a:lvl1pPr>
          </a:lstStyle>
          <a:p>
            <a:pPr defTabSz="457200"/>
            <a:endParaRPr lang="en-US" dirty="0">
              <a:latin typeface="Corbel"/>
            </a:endParaRPr>
          </a:p>
        </p:txBody>
      </p:sp>
      <p:sp>
        <p:nvSpPr>
          <p:cNvPr id="6" name="Slide Number Placeholder 5"/>
          <p:cNvSpPr>
            <a:spLocks noGrp="1"/>
          </p:cNvSpPr>
          <p:nvPr>
            <p:ph type="sldNum" sz="quarter" idx="4"/>
          </p:nvPr>
        </p:nvSpPr>
        <p:spPr>
          <a:xfrm>
            <a:off x="8229600" y="6356352"/>
            <a:ext cx="740664" cy="365125"/>
          </a:xfrm>
          <a:prstGeom prst="rect">
            <a:avLst/>
          </a:prstGeom>
        </p:spPr>
        <p:txBody>
          <a:bodyPr vert="horz" lIns="91440" tIns="45720" rIns="91440" bIns="45720" rtlCol="0" anchor="ctr"/>
          <a:lstStyle>
            <a:lvl1pPr algn="r">
              <a:defRPr sz="850">
                <a:solidFill>
                  <a:srgbClr val="CCCCCC"/>
                </a:solidFill>
              </a:defRPr>
            </a:lvl1pPr>
          </a:lstStyle>
          <a:p>
            <a:pPr defTabSz="457200"/>
            <a:fld id="{E728A94C-44F1-DF43-8BD8-694E750DEF33}" type="slidenum">
              <a:rPr lang="en-US" smtClean="0">
                <a:latin typeface="Corbel"/>
              </a:rPr>
              <a:pPr defTabSz="457200"/>
              <a:t>‹#›</a:t>
            </a:fld>
            <a:endParaRPr lang="en-US">
              <a:latin typeface="Corbel"/>
            </a:endParaRPr>
          </a:p>
        </p:txBody>
      </p:sp>
    </p:spTree>
    <p:extLst>
      <p:ext uri="{BB962C8B-B14F-4D97-AF65-F5344CB8AC3E}">
        <p14:creationId xmlns:p14="http://schemas.microsoft.com/office/powerpoint/2010/main" val="3137959216"/>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2800" b="1" kern="1200">
          <a:solidFill>
            <a:schemeClr val="tx1"/>
          </a:solidFill>
          <a:latin typeface="+mj-lt"/>
          <a:ea typeface="+mj-ea"/>
          <a:cs typeface="+mj-cs"/>
        </a:defRPr>
      </a:lvl1pPr>
    </p:titleStyle>
    <p:body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chor="ctr" anchorCtr="1">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319088" y="6492875"/>
            <a:ext cx="2895600" cy="365125"/>
          </a:xfrm>
          <a:prstGeom prst="rect">
            <a:avLst/>
          </a:prstGeom>
        </p:spPr>
        <p:txBody>
          <a:bodyPr vert="horz" lIns="0" tIns="45720" rIns="0" bIns="45720" rtlCol="0" anchor="ctr"/>
          <a:lstStyle>
            <a:lvl1pPr algn="l">
              <a:defRPr sz="700" b="0" i="0">
                <a:solidFill>
                  <a:schemeClr val="tx1">
                    <a:tint val="75000"/>
                  </a:schemeClr>
                </a:solidFill>
                <a:latin typeface="Helvetica Neue Thin"/>
                <a:cs typeface="Helvetica Neue Thin"/>
              </a:defRPr>
            </a:lvl1pPr>
          </a:lstStyle>
          <a:p>
            <a:pPr defTabSz="457200"/>
            <a:endParaRPr lang="en-US" dirty="0">
              <a:solidFill>
                <a:prstClr val="black">
                  <a:tint val="75000"/>
                </a:prstClr>
              </a:solidFill>
            </a:endParaRPr>
          </a:p>
        </p:txBody>
      </p:sp>
      <p:sp>
        <p:nvSpPr>
          <p:cNvPr id="6" name="Slide Number Placeholder 5"/>
          <p:cNvSpPr>
            <a:spLocks noGrp="1"/>
          </p:cNvSpPr>
          <p:nvPr>
            <p:ph type="sldNum" sz="quarter" idx="4"/>
          </p:nvPr>
        </p:nvSpPr>
        <p:spPr>
          <a:xfrm>
            <a:off x="4158160" y="6495342"/>
            <a:ext cx="872247" cy="365125"/>
          </a:xfrm>
          <a:prstGeom prst="rect">
            <a:avLst/>
          </a:prstGeom>
        </p:spPr>
        <p:txBody>
          <a:bodyPr vert="horz" lIns="91440" tIns="45720" rIns="91440" bIns="45720" rtlCol="0" anchor="ctr"/>
          <a:lstStyle>
            <a:lvl1pPr algn="ctr">
              <a:defRPr sz="700" b="0" i="0">
                <a:solidFill>
                  <a:schemeClr val="tx1">
                    <a:tint val="75000"/>
                  </a:schemeClr>
                </a:solidFill>
                <a:latin typeface="Helvetica Neue Thin"/>
                <a:cs typeface="Helvetica Neue Thin"/>
              </a:defRPr>
            </a:lvl1pPr>
          </a:lstStyle>
          <a:p>
            <a:pPr defTabSz="457200"/>
            <a:fld id="{9FF567BB-A91C-E04F-B4E9-677CEE77F8D9}" type="slidenum">
              <a:rPr lang="en-US" smtClean="0">
                <a:solidFill>
                  <a:prstClr val="black">
                    <a:tint val="75000"/>
                  </a:prstClr>
                </a:solidFill>
              </a:rPr>
              <a:pPr defTabSz="457200"/>
              <a:t>‹#›</a:t>
            </a:fld>
            <a:endParaRPr lang="en-US">
              <a:solidFill>
                <a:prstClr val="black">
                  <a:tint val="75000"/>
                </a:prstClr>
              </a:solidFill>
            </a:endParaRPr>
          </a:p>
        </p:txBody>
      </p:sp>
      <p:sp>
        <p:nvSpPr>
          <p:cNvPr id="7" name="Rectangle 6"/>
          <p:cNvSpPr/>
          <p:nvPr userDrawn="1"/>
        </p:nvSpPr>
        <p:spPr>
          <a:xfrm>
            <a:off x="0" y="1"/>
            <a:ext cx="9144000" cy="1073823"/>
          </a:xfrm>
          <a:prstGeom prst="rect">
            <a:avLst/>
          </a:prstGeom>
          <a:solidFill>
            <a:srgbClr val="E5001A"/>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200"/>
            <a:endParaRPr lang="en-US" dirty="0">
              <a:solidFill>
                <a:srgbClr val="FFFFFF"/>
              </a:solidFill>
              <a:latin typeface="Calibri"/>
            </a:endParaRPr>
          </a:p>
        </p:txBody>
      </p:sp>
      <p:pic>
        <p:nvPicPr>
          <p:cNvPr id="8" name="Picture 7" descr="couchbase_medium_white.png"/>
          <p:cNvPicPr>
            <a:picLocks noChangeAspect="1"/>
          </p:cNvPicPr>
          <p:nvPr userDrawn="1"/>
        </p:nvPicPr>
        <p:blipFill rotWithShape="1">
          <a:blip r:embed="rId15">
            <a:extLst>
              <a:ext uri="{28A0092B-C50C-407E-A947-70E740481C1C}">
                <a14:useLocalDpi xmlns:a14="http://schemas.microsoft.com/office/drawing/2010/main" val="0"/>
              </a:ext>
            </a:extLst>
          </a:blip>
          <a:srcRect l="33070" t="20633" r="32475" b="50000"/>
          <a:stretch/>
        </p:blipFill>
        <p:spPr>
          <a:xfrm>
            <a:off x="8208019" y="316560"/>
            <a:ext cx="637702" cy="414115"/>
          </a:xfrm>
          <a:prstGeom prst="rect">
            <a:avLst/>
          </a:prstGeom>
        </p:spPr>
      </p:pic>
      <p:sp>
        <p:nvSpPr>
          <p:cNvPr id="12" name="Title Placeholder 1"/>
          <p:cNvSpPr>
            <a:spLocks noGrp="1"/>
          </p:cNvSpPr>
          <p:nvPr>
            <p:ph type="title"/>
          </p:nvPr>
        </p:nvSpPr>
        <p:spPr>
          <a:xfrm>
            <a:off x="319089" y="7299"/>
            <a:ext cx="7702453" cy="1066524"/>
          </a:xfrm>
          <a:prstGeom prst="rect">
            <a:avLst/>
          </a:prstGeom>
        </p:spPr>
        <p:txBody>
          <a:bodyPr vert="horz" lIns="91440" tIns="45720" rIns="91440" bIns="45720" rtlCol="0" anchor="ctr">
            <a:normAutofit/>
          </a:bodyPr>
          <a:lstStyle/>
          <a:p>
            <a:r>
              <a:rPr lang="en-US" smtClean="0"/>
              <a:t>Click to edit Master title style</a:t>
            </a:r>
            <a:endParaRPr lang="en-US"/>
          </a:p>
        </p:txBody>
      </p:sp>
    </p:spTree>
    <p:extLst>
      <p:ext uri="{BB962C8B-B14F-4D97-AF65-F5344CB8AC3E}">
        <p14:creationId xmlns:p14="http://schemas.microsoft.com/office/powerpoint/2010/main" val="442463755"/>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hdr="0" ftr="0" dt="0"/>
  <p:txStyles>
    <p:titleStyle>
      <a:lvl1pPr algn="l" defTabSz="457200" rtl="0" eaLnBrk="1" latinLnBrk="0" hangingPunct="1">
        <a:spcBef>
          <a:spcPct val="0"/>
        </a:spcBef>
        <a:buNone/>
        <a:defRPr sz="2800" b="1" i="0" kern="1200">
          <a:solidFill>
            <a:schemeClr val="bg1"/>
          </a:solidFill>
          <a:latin typeface="Helvetica Neue"/>
          <a:ea typeface="+mj-ea"/>
          <a:cs typeface="Helvetica Neue"/>
        </a:defRPr>
      </a:lvl1pPr>
    </p:titleStyle>
    <p:bodyStyle>
      <a:lvl1pPr marL="342900" indent="-342900" algn="l" defTabSz="457200" rtl="0" eaLnBrk="1" latinLnBrk="0" hangingPunct="1">
        <a:spcBef>
          <a:spcPct val="20000"/>
        </a:spcBef>
        <a:buFont typeface="Arial"/>
        <a:buChar char="•"/>
        <a:defRPr sz="2800" b="0" i="0" kern="1200">
          <a:solidFill>
            <a:schemeClr val="tx1">
              <a:lumMod val="50000"/>
              <a:lumOff val="50000"/>
            </a:schemeClr>
          </a:solidFill>
          <a:latin typeface="Helvetica Neue Thin"/>
          <a:ea typeface="+mn-ea"/>
          <a:cs typeface="Helvetica Neue Thin"/>
        </a:defRPr>
      </a:lvl1pPr>
      <a:lvl2pPr marL="742950" indent="-285750" algn="l" defTabSz="457200" rtl="0" eaLnBrk="1" latinLnBrk="0" hangingPunct="1">
        <a:spcBef>
          <a:spcPct val="20000"/>
        </a:spcBef>
        <a:buFont typeface="Arial"/>
        <a:buChar char="–"/>
        <a:defRPr sz="2800" b="0" i="0" kern="1200">
          <a:solidFill>
            <a:schemeClr val="tx1">
              <a:lumMod val="50000"/>
              <a:lumOff val="50000"/>
            </a:schemeClr>
          </a:solidFill>
          <a:latin typeface="Helvetica Neue Thin"/>
          <a:ea typeface="+mn-ea"/>
          <a:cs typeface="Helvetica Neue Thin"/>
        </a:defRPr>
      </a:lvl2pPr>
      <a:lvl3pPr marL="1143000" indent="-228600" algn="l" defTabSz="457200" rtl="0" eaLnBrk="1" latinLnBrk="0" hangingPunct="1">
        <a:spcBef>
          <a:spcPct val="20000"/>
        </a:spcBef>
        <a:buFont typeface="Arial"/>
        <a:buChar char="•"/>
        <a:defRPr sz="2800" b="0" i="0" kern="1200">
          <a:solidFill>
            <a:schemeClr val="tx1">
              <a:lumMod val="50000"/>
              <a:lumOff val="50000"/>
            </a:schemeClr>
          </a:solidFill>
          <a:latin typeface="Helvetica Neue Thin"/>
          <a:ea typeface="+mn-ea"/>
          <a:cs typeface="Helvetica Neue Thin"/>
        </a:defRPr>
      </a:lvl3pPr>
      <a:lvl4pPr marL="1600200" indent="-228600" algn="l" defTabSz="457200" rtl="0" eaLnBrk="1" latinLnBrk="0" hangingPunct="1">
        <a:spcBef>
          <a:spcPct val="20000"/>
        </a:spcBef>
        <a:buFont typeface="Arial"/>
        <a:buChar char="–"/>
        <a:defRPr sz="2800" b="0" i="0" kern="1200">
          <a:solidFill>
            <a:schemeClr val="tx1">
              <a:lumMod val="50000"/>
              <a:lumOff val="50000"/>
            </a:schemeClr>
          </a:solidFill>
          <a:latin typeface="Helvetica Neue Thin"/>
          <a:ea typeface="+mn-ea"/>
          <a:cs typeface="Helvetica Neue Thin"/>
        </a:defRPr>
      </a:lvl4pPr>
      <a:lvl5pPr marL="2057400" indent="-228600" algn="l" defTabSz="457200" rtl="0" eaLnBrk="1" latinLnBrk="0" hangingPunct="1">
        <a:spcBef>
          <a:spcPct val="20000"/>
        </a:spcBef>
        <a:buFont typeface="Arial"/>
        <a:buChar char="»"/>
        <a:defRPr sz="2800" b="0" i="0" kern="1200">
          <a:solidFill>
            <a:schemeClr val="tx1">
              <a:lumMod val="50000"/>
              <a:lumOff val="50000"/>
            </a:schemeClr>
          </a:solidFill>
          <a:latin typeface="Helvetica Neue Thin"/>
          <a:ea typeface="+mn-ea"/>
          <a:cs typeface="Helvetica Neue Thi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gif"/><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emf"/><Relationship Id="rId7" Type="http://schemas.openxmlformats.org/officeDocument/2006/relationships/image" Target="../media/image22.emf"/><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7.png"/><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24.png"/><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7.png"/><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7.png"/><Relationship Id="rId5" Type="http://schemas.openxmlformats.org/officeDocument/2006/relationships/image" Target="../media/image25.png"/><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gif"/><Relationship Id="rId5" Type="http://schemas.openxmlformats.org/officeDocument/2006/relationships/hyperlink" Target="https://docs.fabric.io/" TargetMode="External"/><Relationship Id="rId6" Type="http://schemas.openxmlformats.org/officeDocument/2006/relationships/image" Target="../media/image7.png"/><Relationship Id="rId7" Type="http://schemas.openxmlformats.org/officeDocument/2006/relationships/hyperlink" Target="https://developer.couchbase.com/mobile/" TargetMode="External"/><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37.PNG"/><Relationship Id="rId1" Type="http://schemas.openxmlformats.org/officeDocument/2006/relationships/slideLayout" Target="../slideLayouts/slideLayout51.xml"/><Relationship Id="rId2" Type="http://schemas.openxmlformats.org/officeDocument/2006/relationships/notesSlide" Target="../notesSlides/notesSlide12.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38.png"/><Relationship Id="rId1" Type="http://schemas.openxmlformats.org/officeDocument/2006/relationships/slideLayout" Target="../slideLayouts/slideLayout40.xml"/><Relationship Id="rId2"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50000"/>
            <a:alpha val="97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2910" y="2117160"/>
            <a:ext cx="7778106" cy="581397"/>
          </a:xfrm>
        </p:spPr>
        <p:txBody>
          <a:bodyPr>
            <a:normAutofit fontScale="90000"/>
          </a:bodyPr>
          <a:lstStyle/>
          <a:p>
            <a:pPr algn="l"/>
            <a:r>
              <a:rPr lang="en-US" sz="4000" b="1" dirty="0" smtClean="0">
                <a:solidFill>
                  <a:prstClr val="white"/>
                </a:solidFill>
                <a:latin typeface="Helvetica Neue Light"/>
                <a:cs typeface="Helvetica Neue Light"/>
              </a:rPr>
              <a:t>Secure Offline Mobile Apps </a:t>
            </a:r>
            <a:endParaRPr lang="en-US" sz="4000" dirty="0"/>
          </a:p>
        </p:txBody>
      </p:sp>
      <p:pic>
        <p:nvPicPr>
          <p:cNvPr id="9" name="Picture 8" descr="Screen Shot 2017-01-25 at 2.51.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36"/>
            <a:ext cx="9144000" cy="1225019"/>
          </a:xfrm>
          <a:prstGeom prst="rect">
            <a:avLst/>
          </a:prstGeom>
        </p:spPr>
      </p:pic>
      <p:pic>
        <p:nvPicPr>
          <p:cNvPr id="10" name="Picture 9" descr="fabr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918" y="3587513"/>
            <a:ext cx="2552545" cy="2197555"/>
          </a:xfrm>
          <a:prstGeom prst="rect">
            <a:avLst/>
          </a:prstGeom>
        </p:spPr>
      </p:pic>
      <p:pic>
        <p:nvPicPr>
          <p:cNvPr id="11" name="Picture 10" descr="couchbasecicularlogoformarket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9294" y="4076676"/>
            <a:ext cx="4199478" cy="1529811"/>
          </a:xfrm>
          <a:prstGeom prst="rect">
            <a:avLst/>
          </a:prstGeom>
          <a:solidFill>
            <a:schemeClr val="tx1"/>
          </a:solidFill>
          <a:ln>
            <a:solidFill>
              <a:schemeClr val="tx1"/>
            </a:solidFill>
          </a:ln>
        </p:spPr>
      </p:pic>
      <p:sp>
        <p:nvSpPr>
          <p:cNvPr id="12" name="Title 1"/>
          <p:cNvSpPr txBox="1">
            <a:spLocks/>
          </p:cNvSpPr>
          <p:nvPr/>
        </p:nvSpPr>
        <p:spPr>
          <a:xfrm>
            <a:off x="212681" y="1548650"/>
            <a:ext cx="7328762" cy="455431"/>
          </a:xfrm>
          <a:prstGeom prst="rect">
            <a:avLst/>
          </a:prstGeom>
        </p:spPr>
        <p:txBody>
          <a:bodyPr vert="horz" lIns="91440" tIns="45720" rIns="91440" bIns="45720" rtlCol="0" anchor="ctr">
            <a:normAutofit fontScale="4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400" b="1" dirty="0" smtClean="0">
                <a:solidFill>
                  <a:prstClr val="white"/>
                </a:solidFill>
                <a:latin typeface="Helvetica Neue"/>
                <a:cs typeface="Helvetica Neue"/>
              </a:rPr>
              <a:t>Mobile Tea </a:t>
            </a:r>
            <a:r>
              <a:rPr lang="en-US" sz="5400" b="1" dirty="0" err="1" smtClean="0">
                <a:solidFill>
                  <a:prstClr val="white"/>
                </a:solidFill>
                <a:latin typeface="Helvetica Neue"/>
                <a:cs typeface="Helvetica Neue"/>
              </a:rPr>
              <a:t>Meetup</a:t>
            </a:r>
            <a:r>
              <a:rPr lang="en-US" sz="5400" b="1" dirty="0" smtClean="0">
                <a:solidFill>
                  <a:prstClr val="white"/>
                </a:solidFill>
                <a:latin typeface="Helvetica Neue"/>
                <a:cs typeface="Helvetica Neue"/>
              </a:rPr>
              <a:t> #13</a:t>
            </a:r>
            <a:endParaRPr lang="en-US" sz="5400" dirty="0"/>
          </a:p>
        </p:txBody>
      </p:sp>
    </p:spTree>
    <p:extLst>
      <p:ext uri="{BB962C8B-B14F-4D97-AF65-F5344CB8AC3E}">
        <p14:creationId xmlns:p14="http://schemas.microsoft.com/office/powerpoint/2010/main" val="7829055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961715" y="1604364"/>
            <a:ext cx="3200168" cy="4528661"/>
            <a:chOff x="1961714" y="1060704"/>
            <a:chExt cx="2605087" cy="3539063"/>
          </a:xfrm>
        </p:grpSpPr>
        <p:sp>
          <p:nvSpPr>
            <p:cNvPr id="35" name="Content Placeholder 2"/>
            <p:cNvSpPr txBox="1">
              <a:spLocks/>
            </p:cNvSpPr>
            <p:nvPr/>
          </p:nvSpPr>
          <p:spPr bwMode="auto">
            <a:xfrm>
              <a:off x="1961714" y="3376728"/>
              <a:ext cx="2605087" cy="1223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4200">
                  <a:solidFill>
                    <a:srgbClr val="000000"/>
                  </a:solidFill>
                  <a:latin typeface="Gill Sans" charset="0"/>
                  <a:ea typeface="ヒラギノ角ゴ ProN W3" charset="0"/>
                  <a:cs typeface="ヒラギノ角ゴ ProN W3" charset="0"/>
                  <a:sym typeface="Gill Sans" charset="0"/>
                </a:defRPr>
              </a:lvl1pPr>
              <a:lvl2pPr marL="685800" indent="-346075"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indent="0" algn="ctr" eaLnBrk="1" hangingPunct="1">
                <a:spcBef>
                  <a:spcPts val="1200"/>
                </a:spcBef>
                <a:buClr>
                  <a:schemeClr val="accent1"/>
                </a:buClr>
                <a:buSzPct val="100000"/>
                <a:defRPr/>
              </a:pPr>
              <a:r>
                <a:rPr lang="en-US" sz="1600" b="1" dirty="0" smtClean="0">
                  <a:solidFill>
                    <a:srgbClr val="FFFFFF"/>
                  </a:solidFill>
                  <a:latin typeface="Calibri" charset="0"/>
                </a:rPr>
                <a:t>Couchbase Lite</a:t>
              </a:r>
              <a:endParaRPr lang="en-US" sz="1800" b="1" dirty="0" smtClean="0">
                <a:solidFill>
                  <a:srgbClr val="FFFFFF"/>
                </a:solidFill>
                <a:latin typeface="Calibri" charset="0"/>
              </a:endParaRPr>
            </a:p>
          </p:txBody>
        </p:sp>
        <p:grpSp>
          <p:nvGrpSpPr>
            <p:cNvPr id="45" name="Group 44"/>
            <p:cNvGrpSpPr/>
            <p:nvPr/>
          </p:nvGrpSpPr>
          <p:grpSpPr>
            <a:xfrm>
              <a:off x="2790282" y="1060704"/>
              <a:ext cx="938878" cy="2035983"/>
              <a:chOff x="1137849" y="1732938"/>
              <a:chExt cx="938878" cy="2035983"/>
            </a:xfrm>
          </p:grpSpPr>
          <p:grpSp>
            <p:nvGrpSpPr>
              <p:cNvPr id="46" name="Group 45"/>
              <p:cNvGrpSpPr/>
              <p:nvPr/>
            </p:nvGrpSpPr>
            <p:grpSpPr>
              <a:xfrm>
                <a:off x="1137849" y="1732938"/>
                <a:ext cx="938878" cy="2035983"/>
                <a:chOff x="1137849" y="1732938"/>
                <a:chExt cx="938878" cy="2035983"/>
              </a:xfrm>
            </p:grpSpPr>
            <p:sp>
              <p:nvSpPr>
                <p:cNvPr id="48" name="Rounded Rectangle 47"/>
                <p:cNvSpPr/>
                <p:nvPr/>
              </p:nvSpPr>
              <p:spPr>
                <a:xfrm>
                  <a:off x="1137849" y="1732938"/>
                  <a:ext cx="938878" cy="2035983"/>
                </a:xfrm>
                <a:prstGeom prst="roundRect">
                  <a:avLst>
                    <a:gd name="adj" fmla="val 14915"/>
                  </a:avLst>
                </a:prstGeom>
                <a:solidFill>
                  <a:schemeClr val="bg1">
                    <a:lumMod val="95000"/>
                  </a:schemeClr>
                </a:solidFill>
                <a:ln w="28575">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49" name="Rectangle 48"/>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0" name="Oval 49"/>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1" name="Oval 50"/>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2" name="Rounded Rectangle 51"/>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3" name="Rounded Rectangle 52"/>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grpSp>
          <p:sp>
            <p:nvSpPr>
              <p:cNvPr id="47" name="Can 46"/>
              <p:cNvSpPr/>
              <p:nvPr/>
            </p:nvSpPr>
            <p:spPr>
              <a:xfrm>
                <a:off x="1442306" y="2522159"/>
                <a:ext cx="317212" cy="422189"/>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grpSp>
      <p:grpSp>
        <p:nvGrpSpPr>
          <p:cNvPr id="2" name="Group 1"/>
          <p:cNvGrpSpPr/>
          <p:nvPr/>
        </p:nvGrpSpPr>
        <p:grpSpPr>
          <a:xfrm>
            <a:off x="4354294" y="1604364"/>
            <a:ext cx="2832537" cy="4528661"/>
            <a:chOff x="3420096" y="1298328"/>
            <a:chExt cx="2300062" cy="3517559"/>
          </a:xfrm>
        </p:grpSpPr>
        <p:sp>
          <p:nvSpPr>
            <p:cNvPr id="36" name="Content Placeholder 2"/>
            <p:cNvSpPr txBox="1">
              <a:spLocks/>
            </p:cNvSpPr>
            <p:nvPr/>
          </p:nvSpPr>
          <p:spPr bwMode="auto">
            <a:xfrm>
              <a:off x="3420096" y="3580506"/>
              <a:ext cx="2300062" cy="123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4200">
                  <a:solidFill>
                    <a:srgbClr val="000000"/>
                  </a:solidFill>
                  <a:latin typeface="Gill Sans" charset="0"/>
                  <a:ea typeface="ヒラギノ角ゴ ProN W3" charset="0"/>
                  <a:cs typeface="ヒラギノ角ゴ ProN W3" charset="0"/>
                  <a:sym typeface="Gill Sans" charset="0"/>
                </a:defRPr>
              </a:lvl1pPr>
              <a:lvl2pPr marL="685800" indent="-346075"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indent="0" algn="ctr" eaLnBrk="1" hangingPunct="1">
                <a:spcBef>
                  <a:spcPts val="1200"/>
                </a:spcBef>
                <a:buClr>
                  <a:schemeClr val="accent1"/>
                </a:buClr>
                <a:buSzPct val="100000"/>
                <a:defRPr/>
              </a:pPr>
              <a:r>
                <a:rPr lang="en-US" sz="1600" b="1" dirty="0" smtClean="0">
                  <a:solidFill>
                    <a:srgbClr val="FFFFFF"/>
                  </a:solidFill>
                  <a:latin typeface="Calibri" charset="0"/>
                </a:rPr>
                <a:t>Sync Gateway</a:t>
              </a:r>
              <a:endParaRPr lang="en-US" sz="1800" b="1" dirty="0" smtClean="0">
                <a:solidFill>
                  <a:srgbClr val="FFFFFF"/>
                </a:solidFill>
                <a:latin typeface="Calibri" charset="0"/>
              </a:endParaRPr>
            </a:p>
          </p:txBody>
        </p:sp>
        <p:grpSp>
          <p:nvGrpSpPr>
            <p:cNvPr id="5" name="Group 4"/>
            <p:cNvGrpSpPr/>
            <p:nvPr/>
          </p:nvGrpSpPr>
          <p:grpSpPr>
            <a:xfrm>
              <a:off x="4075877" y="1298328"/>
              <a:ext cx="990600" cy="1981200"/>
              <a:chOff x="4075877" y="1298328"/>
              <a:chExt cx="990600" cy="1981200"/>
            </a:xfrm>
          </p:grpSpPr>
          <p:sp>
            <p:nvSpPr>
              <p:cNvPr id="39" name="Rectangle 38"/>
              <p:cNvSpPr/>
              <p:nvPr/>
            </p:nvSpPr>
            <p:spPr>
              <a:xfrm>
                <a:off x="4075877" y="1298328"/>
                <a:ext cx="990600" cy="1981200"/>
              </a:xfrm>
              <a:prstGeom prst="rect">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nSpc>
                    <a:spcPct val="80000"/>
                  </a:lnSpc>
                  <a:defRPr/>
                </a:pPr>
                <a:endParaRPr lang="en-US" sz="1400" b="1" dirty="0">
                  <a:solidFill>
                    <a:schemeClr val="bg1"/>
                  </a:solidFill>
                </a:endParaRPr>
              </a:p>
            </p:txBody>
          </p:sp>
          <p:grpSp>
            <p:nvGrpSpPr>
              <p:cNvPr id="78" name="Group 77"/>
              <p:cNvGrpSpPr/>
              <p:nvPr/>
            </p:nvGrpSpPr>
            <p:grpSpPr>
              <a:xfrm>
                <a:off x="4194541" y="1950967"/>
                <a:ext cx="755044" cy="614713"/>
                <a:chOff x="4445303" y="1950966"/>
                <a:chExt cx="755044" cy="614713"/>
              </a:xfrm>
            </p:grpSpPr>
            <p:grpSp>
              <p:nvGrpSpPr>
                <p:cNvPr id="68" name="Group 67"/>
                <p:cNvGrpSpPr/>
                <p:nvPr/>
              </p:nvGrpSpPr>
              <p:grpSpPr>
                <a:xfrm>
                  <a:off x="4445303" y="1950966"/>
                  <a:ext cx="685860" cy="614713"/>
                  <a:chOff x="4445303" y="1950966"/>
                  <a:chExt cx="685860" cy="614713"/>
                </a:xfrm>
              </p:grpSpPr>
              <p:sp>
                <p:nvSpPr>
                  <p:cNvPr id="42" name="Block Arc 41"/>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43"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nvGrpSpPr>
                <p:cNvPr id="75" name="Group 74"/>
                <p:cNvGrpSpPr/>
                <p:nvPr/>
              </p:nvGrpSpPr>
              <p:grpSpPr>
                <a:xfrm rot="10800000">
                  <a:off x="4514487" y="1950966"/>
                  <a:ext cx="685860" cy="614713"/>
                  <a:chOff x="4445303" y="1950966"/>
                  <a:chExt cx="685860" cy="614713"/>
                </a:xfrm>
              </p:grpSpPr>
              <p:sp>
                <p:nvSpPr>
                  <p:cNvPr id="76" name="Block Arc 75"/>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nSpc>
                        <a:spcPct val="80000"/>
                      </a:lnSpc>
                      <a:defRPr/>
                    </a:pPr>
                    <a:endParaRPr lang="en-US" sz="1400" b="1" dirty="0">
                      <a:solidFill>
                        <a:schemeClr val="bg1"/>
                      </a:solidFill>
                    </a:endParaRPr>
                  </a:p>
                </p:txBody>
              </p:sp>
              <p:sp>
                <p:nvSpPr>
                  <p:cNvPr id="77"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nSpc>
                        <a:spcPct val="80000"/>
                      </a:lnSpc>
                    </a:pPr>
                    <a:endParaRPr lang="en-US" sz="1400" b="1">
                      <a:solidFill>
                        <a:schemeClr val="bg1"/>
                      </a:solidFill>
                    </a:endParaRPr>
                  </a:p>
                </p:txBody>
              </p:sp>
            </p:grpSp>
          </p:grpSp>
        </p:grpSp>
      </p:grpSp>
    </p:spTree>
    <p:extLst>
      <p:ext uri="{BB962C8B-B14F-4D97-AF65-F5344CB8AC3E}">
        <p14:creationId xmlns:p14="http://schemas.microsoft.com/office/powerpoint/2010/main" val="555783699"/>
      </p:ext>
    </p:extLst>
  </p:cSld>
  <p:clrMapOvr>
    <a:masterClrMapping/>
  </p:clrMapOvr>
  <mc:AlternateContent xmlns:mc="http://schemas.openxmlformats.org/markup-compatibility/2006" xmlns:p14="http://schemas.microsoft.com/office/powerpoint/2010/main">
    <mc:Choice Requires="p14">
      <p:transition spd="slow">
        <p14:window dir="vert"/>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61111E-6 4.07407E-6 L 0.14323 0.0003 " pathEditMode="relative" rAng="0" ptsTypes="AA">
                                      <p:cBhvr>
                                        <p:cTn id="6" dur="1000" fill="hold"/>
                                        <p:tgtEl>
                                          <p:spTgt spid="10"/>
                                        </p:tgtEl>
                                        <p:attrNameLst>
                                          <p:attrName>ppt_x</p:attrName>
                                          <p:attrName>ppt_y</p:attrName>
                                        </p:attrNameLst>
                                      </p:cBhvr>
                                      <p:rCtr x="7153" y="0"/>
                                    </p:animMotion>
                                  </p:childTnLst>
                                </p:cTn>
                              </p:par>
                              <p:par>
                                <p:cTn id="7" presetID="10" presetClass="exit" presetSubtype="0" fill="hold" nodeType="withEffect">
                                  <p:stCondLst>
                                    <p:cond delay="0"/>
                                  </p:stCondLst>
                                  <p:childTnLst>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ontent Placeholder 2"/>
          <p:cNvSpPr txBox="1">
            <a:spLocks/>
          </p:cNvSpPr>
          <p:nvPr/>
        </p:nvSpPr>
        <p:spPr bwMode="auto">
          <a:xfrm>
            <a:off x="3269466" y="4499139"/>
            <a:ext cx="2605087" cy="351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4200">
                <a:solidFill>
                  <a:srgbClr val="000000"/>
                </a:solidFill>
                <a:latin typeface="Gill Sans" charset="0"/>
                <a:ea typeface="ヒラギノ角ゴ ProN W3" charset="0"/>
                <a:cs typeface="ヒラギノ角ゴ ProN W3" charset="0"/>
                <a:sym typeface="Gill Sans" charset="0"/>
              </a:defRPr>
            </a:lvl1pPr>
            <a:lvl2pPr marL="685800" indent="-346075"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indent="0" algn="ctr" eaLnBrk="1" hangingPunct="1">
              <a:spcBef>
                <a:spcPts val="1200"/>
              </a:spcBef>
              <a:buClr>
                <a:schemeClr val="accent1"/>
              </a:buClr>
              <a:buSzPct val="100000"/>
              <a:defRPr/>
            </a:pPr>
            <a:r>
              <a:rPr lang="en-US" sz="1600" b="1" dirty="0" smtClean="0">
                <a:solidFill>
                  <a:schemeClr val="bg1"/>
                </a:solidFill>
                <a:latin typeface="Calibri" charset="0"/>
              </a:rPr>
              <a:t>Couchbase Lite</a:t>
            </a:r>
            <a:endParaRPr lang="en-US" sz="1800" b="1" dirty="0" smtClean="0">
              <a:solidFill>
                <a:schemeClr val="bg1"/>
              </a:solidFill>
              <a:latin typeface="Calibri" charset="0"/>
            </a:endParaRPr>
          </a:p>
        </p:txBody>
      </p:sp>
      <p:grpSp>
        <p:nvGrpSpPr>
          <p:cNvPr id="45" name="Group 44"/>
          <p:cNvGrpSpPr/>
          <p:nvPr/>
        </p:nvGrpSpPr>
        <p:grpSpPr>
          <a:xfrm>
            <a:off x="3828150" y="1414274"/>
            <a:ext cx="1474137" cy="2714644"/>
            <a:chOff x="1137849" y="1732938"/>
            <a:chExt cx="938878" cy="2035983"/>
          </a:xfrm>
        </p:grpSpPr>
        <p:grpSp>
          <p:nvGrpSpPr>
            <p:cNvPr id="46" name="Group 45"/>
            <p:cNvGrpSpPr/>
            <p:nvPr/>
          </p:nvGrpSpPr>
          <p:grpSpPr>
            <a:xfrm>
              <a:off x="1137849" y="1732938"/>
              <a:ext cx="938878" cy="2035983"/>
              <a:chOff x="1137849" y="1732938"/>
              <a:chExt cx="938878" cy="2035983"/>
            </a:xfrm>
          </p:grpSpPr>
          <p:sp>
            <p:nvSpPr>
              <p:cNvPr id="48" name="Rounded Rectangle 47"/>
              <p:cNvSpPr/>
              <p:nvPr/>
            </p:nvSpPr>
            <p:spPr>
              <a:xfrm>
                <a:off x="1137849" y="1732938"/>
                <a:ext cx="938878" cy="2035983"/>
              </a:xfrm>
              <a:prstGeom prst="roundRect">
                <a:avLst>
                  <a:gd name="adj" fmla="val 14915"/>
                </a:avLst>
              </a:prstGeom>
              <a:solidFill>
                <a:schemeClr val="bg1">
                  <a:lumMod val="95000"/>
                </a:schemeClr>
              </a:solidFill>
              <a:ln w="28575">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49" name="Rectangle 48"/>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0" name="Oval 49"/>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1" name="Oval 50"/>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2" name="Rounded Rectangle 51"/>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sp>
            <p:nvSpPr>
              <p:cNvPr id="53" name="Rounded Rectangle 52"/>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80000"/>
                  </a:lnSpc>
                </a:pPr>
                <a:endParaRPr lang="en-US" sz="1400" b="1" dirty="0">
                  <a:solidFill>
                    <a:schemeClr val="bg1"/>
                  </a:solidFill>
                </a:endParaRPr>
              </a:p>
            </p:txBody>
          </p:sp>
        </p:grpSp>
        <p:sp>
          <p:nvSpPr>
            <p:cNvPr id="47" name="Can 46"/>
            <p:cNvSpPr/>
            <p:nvPr/>
          </p:nvSpPr>
          <p:spPr>
            <a:xfrm>
              <a:off x="1442306" y="2522159"/>
              <a:ext cx="317212" cy="422189"/>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ctr">
                <a:lnSpc>
                  <a:spcPct val="80000"/>
                </a:lnSpc>
                <a:defRPr/>
              </a:pPr>
              <a:endParaRPr lang="en-US" sz="1400" b="1" dirty="0">
                <a:solidFill>
                  <a:schemeClr val="bg1"/>
                </a:solidFill>
              </a:endParaRPr>
            </a:p>
          </p:txBody>
        </p:sp>
      </p:grpSp>
      <p:pic>
        <p:nvPicPr>
          <p:cNvPr id="14" name="Picture 13"/>
          <p:cNvPicPr>
            <a:picLocks noChangeAspect="1"/>
          </p:cNvPicPr>
          <p:nvPr/>
        </p:nvPicPr>
        <p:blipFill>
          <a:blip r:embed="rId3"/>
          <a:stretch>
            <a:fillRect/>
          </a:stretch>
        </p:blipFill>
        <p:spPr>
          <a:xfrm>
            <a:off x="3360057" y="2166257"/>
            <a:ext cx="2374900" cy="2489200"/>
          </a:xfrm>
          <a:prstGeom prst="rect">
            <a:avLst/>
          </a:prstGeom>
        </p:spPr>
      </p:pic>
      <p:grpSp>
        <p:nvGrpSpPr>
          <p:cNvPr id="81" name="Group 80"/>
          <p:cNvGrpSpPr/>
          <p:nvPr/>
        </p:nvGrpSpPr>
        <p:grpSpPr>
          <a:xfrm>
            <a:off x="914400" y="3906123"/>
            <a:ext cx="1689330" cy="1845164"/>
            <a:chOff x="896850" y="2792772"/>
            <a:chExt cx="1706880" cy="1689743"/>
          </a:xfrm>
        </p:grpSpPr>
        <p:sp>
          <p:nvSpPr>
            <p:cNvPr id="64" name="Oval 63"/>
            <p:cNvSpPr/>
            <p:nvPr/>
          </p:nvSpPr>
          <p:spPr>
            <a:xfrm>
              <a:off x="896850" y="2792772"/>
              <a:ext cx="1706880" cy="168974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4" name="Picture 33"/>
            <p:cNvPicPr>
              <a:picLocks noChangeAspect="1"/>
            </p:cNvPicPr>
            <p:nvPr/>
          </p:nvPicPr>
          <p:blipFill>
            <a:blip r:embed="rId4"/>
            <a:stretch>
              <a:fillRect/>
            </a:stretch>
          </p:blipFill>
          <p:spPr>
            <a:xfrm>
              <a:off x="1441517" y="3310613"/>
              <a:ext cx="832037" cy="654061"/>
            </a:xfrm>
            <a:prstGeom prst="rect">
              <a:avLst/>
            </a:prstGeom>
          </p:spPr>
        </p:pic>
      </p:grpSp>
      <p:grpSp>
        <p:nvGrpSpPr>
          <p:cNvPr id="80" name="Group 79"/>
          <p:cNvGrpSpPr/>
          <p:nvPr/>
        </p:nvGrpSpPr>
        <p:grpSpPr>
          <a:xfrm>
            <a:off x="914400" y="1414275"/>
            <a:ext cx="1706880" cy="1742584"/>
            <a:chOff x="914400" y="863917"/>
            <a:chExt cx="1706880" cy="1689743"/>
          </a:xfrm>
        </p:grpSpPr>
        <p:sp>
          <p:nvSpPr>
            <p:cNvPr id="61" name="Oval 60"/>
            <p:cNvSpPr/>
            <p:nvPr/>
          </p:nvSpPr>
          <p:spPr>
            <a:xfrm>
              <a:off x="914400" y="863917"/>
              <a:ext cx="1706880" cy="168974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78" descr="Docs@2x.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1485" y="1365801"/>
              <a:ext cx="612711" cy="604694"/>
            </a:xfrm>
            <a:prstGeom prst="rect">
              <a:avLst/>
            </a:prstGeom>
          </p:spPr>
        </p:pic>
      </p:grpSp>
      <p:grpSp>
        <p:nvGrpSpPr>
          <p:cNvPr id="88" name="Group 87"/>
          <p:cNvGrpSpPr/>
          <p:nvPr/>
        </p:nvGrpSpPr>
        <p:grpSpPr>
          <a:xfrm>
            <a:off x="6448816" y="3906124"/>
            <a:ext cx="1706880" cy="1845165"/>
            <a:chOff x="6251170" y="931900"/>
            <a:chExt cx="1706880" cy="1689743"/>
          </a:xfrm>
        </p:grpSpPr>
        <p:sp>
          <p:nvSpPr>
            <p:cNvPr id="89" name="Oval 88"/>
            <p:cNvSpPr/>
            <p:nvPr/>
          </p:nvSpPr>
          <p:spPr>
            <a:xfrm>
              <a:off x="6251170" y="931900"/>
              <a:ext cx="1706880" cy="168974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0" name="Picture 89"/>
            <p:cNvPicPr>
              <a:picLocks noChangeAspect="1"/>
            </p:cNvPicPr>
            <p:nvPr/>
          </p:nvPicPr>
          <p:blipFill>
            <a:blip r:embed="rId6"/>
            <a:stretch>
              <a:fillRect/>
            </a:stretch>
          </p:blipFill>
          <p:spPr>
            <a:xfrm flipH="1">
              <a:off x="6768060" y="1446571"/>
              <a:ext cx="673100" cy="660400"/>
            </a:xfrm>
            <a:prstGeom prst="rect">
              <a:avLst/>
            </a:prstGeom>
          </p:spPr>
        </p:pic>
      </p:grpSp>
      <p:grpSp>
        <p:nvGrpSpPr>
          <p:cNvPr id="92" name="Group 91"/>
          <p:cNvGrpSpPr/>
          <p:nvPr/>
        </p:nvGrpSpPr>
        <p:grpSpPr>
          <a:xfrm>
            <a:off x="6448816" y="1488888"/>
            <a:ext cx="1706880" cy="1667971"/>
            <a:chOff x="6448816" y="793428"/>
            <a:chExt cx="1706880" cy="1689743"/>
          </a:xfrm>
        </p:grpSpPr>
        <p:sp>
          <p:nvSpPr>
            <p:cNvPr id="83" name="Oval 82"/>
            <p:cNvSpPr/>
            <p:nvPr/>
          </p:nvSpPr>
          <p:spPr>
            <a:xfrm>
              <a:off x="6448816" y="793428"/>
              <a:ext cx="1706880" cy="168974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90"/>
            <p:cNvPicPr>
              <a:picLocks noChangeAspect="1"/>
            </p:cNvPicPr>
            <p:nvPr/>
          </p:nvPicPr>
          <p:blipFill>
            <a:blip r:embed="rId7"/>
            <a:stretch>
              <a:fillRect/>
            </a:stretch>
          </p:blipFill>
          <p:spPr>
            <a:xfrm>
              <a:off x="7067432" y="1298211"/>
              <a:ext cx="469649" cy="717804"/>
            </a:xfrm>
            <a:prstGeom prst="rect">
              <a:avLst/>
            </a:prstGeom>
          </p:spPr>
        </p:pic>
      </p:grpSp>
      <p:sp>
        <p:nvSpPr>
          <p:cNvPr id="93" name="Content Placeholder 2"/>
          <p:cNvSpPr txBox="1">
            <a:spLocks/>
          </p:cNvSpPr>
          <p:nvPr/>
        </p:nvSpPr>
        <p:spPr bwMode="auto">
          <a:xfrm>
            <a:off x="3378200" y="5155260"/>
            <a:ext cx="2389606" cy="974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4200">
                <a:solidFill>
                  <a:srgbClr val="000000"/>
                </a:solidFill>
                <a:latin typeface="Gill Sans" charset="0"/>
                <a:ea typeface="ヒラギノ角ゴ ProN W3" charset="0"/>
                <a:cs typeface="ヒラギノ角ゴ ProN W3" charset="0"/>
                <a:sym typeface="Gill Sans" charset="0"/>
              </a:defRPr>
            </a:lvl1pPr>
            <a:lvl2pPr marL="685800" indent="-346075"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indent="0" algn="ctr" eaLnBrk="1" hangingPunct="1">
              <a:spcBef>
                <a:spcPts val="600"/>
              </a:spcBef>
              <a:buClr>
                <a:schemeClr val="bg1"/>
              </a:buClr>
              <a:buSzPct val="100000"/>
              <a:defRPr/>
            </a:pPr>
            <a:r>
              <a:rPr lang="en-US" sz="1400" dirty="0" smtClean="0">
                <a:solidFill>
                  <a:srgbClr val="FFFFFF"/>
                </a:solidFill>
                <a:latin typeface="Calibri" charset="0"/>
              </a:rPr>
              <a:t>NoSQL mobile database.</a:t>
            </a:r>
          </a:p>
          <a:p>
            <a:pPr marL="0" indent="0" algn="ctr" eaLnBrk="1" hangingPunct="1">
              <a:spcBef>
                <a:spcPts val="600"/>
              </a:spcBef>
              <a:buClr>
                <a:schemeClr val="bg1"/>
              </a:buClr>
              <a:buSzPct val="100000"/>
              <a:defRPr/>
            </a:pPr>
            <a:r>
              <a:rPr lang="en-US" sz="1400" dirty="0" smtClean="0">
                <a:solidFill>
                  <a:srgbClr val="FFFFFF"/>
                </a:solidFill>
                <a:latin typeface="Calibri" charset="0"/>
              </a:rPr>
              <a:t>Runs in-process.</a:t>
            </a:r>
          </a:p>
          <a:p>
            <a:pPr marL="0" indent="0" algn="ctr" eaLnBrk="1" hangingPunct="1">
              <a:spcBef>
                <a:spcPts val="600"/>
              </a:spcBef>
              <a:buClr>
                <a:schemeClr val="bg1"/>
              </a:buClr>
              <a:buSzPct val="100000"/>
              <a:defRPr/>
            </a:pPr>
            <a:r>
              <a:rPr lang="en-US" sz="1400" dirty="0" smtClean="0">
                <a:solidFill>
                  <a:srgbClr val="FFFFFF"/>
                </a:solidFill>
                <a:latin typeface="Calibri" charset="0"/>
              </a:rPr>
              <a:t>Small footprint.</a:t>
            </a:r>
          </a:p>
        </p:txBody>
      </p:sp>
    </p:spTree>
    <p:extLst>
      <p:ext uri="{BB962C8B-B14F-4D97-AF65-F5344CB8AC3E}">
        <p14:creationId xmlns:p14="http://schemas.microsoft.com/office/powerpoint/2010/main" val="222485824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p:cTn id="7" dur="500" fill="hold"/>
                                        <p:tgtEl>
                                          <p:spTgt spid="80"/>
                                        </p:tgtEl>
                                        <p:attrNameLst>
                                          <p:attrName>ppt_w</p:attrName>
                                        </p:attrNameLst>
                                      </p:cBhvr>
                                      <p:tavLst>
                                        <p:tav tm="0">
                                          <p:val>
                                            <p:fltVal val="0"/>
                                          </p:val>
                                        </p:tav>
                                        <p:tav tm="100000">
                                          <p:val>
                                            <p:strVal val="#ppt_w"/>
                                          </p:val>
                                        </p:tav>
                                      </p:tavLst>
                                    </p:anim>
                                    <p:anim calcmode="lin" valueType="num">
                                      <p:cBhvr>
                                        <p:cTn id="8" dur="500" fill="hold"/>
                                        <p:tgtEl>
                                          <p:spTgt spid="80"/>
                                        </p:tgtEl>
                                        <p:attrNameLst>
                                          <p:attrName>ppt_h</p:attrName>
                                        </p:attrNameLst>
                                      </p:cBhvr>
                                      <p:tavLst>
                                        <p:tav tm="0">
                                          <p:val>
                                            <p:fltVal val="0"/>
                                          </p:val>
                                        </p:tav>
                                        <p:tav tm="100000">
                                          <p:val>
                                            <p:strVal val="#ppt_h"/>
                                          </p:val>
                                        </p:tav>
                                      </p:tavLst>
                                    </p:anim>
                                    <p:anim calcmode="lin" valueType="num">
                                      <p:cBhvr>
                                        <p:cTn id="9" dur="500" fill="hold"/>
                                        <p:tgtEl>
                                          <p:spTgt spid="80"/>
                                        </p:tgtEl>
                                        <p:attrNameLst>
                                          <p:attrName>style.rotation</p:attrName>
                                        </p:attrNameLst>
                                      </p:cBhvr>
                                      <p:tavLst>
                                        <p:tav tm="0">
                                          <p:val>
                                            <p:fltVal val="360"/>
                                          </p:val>
                                        </p:tav>
                                        <p:tav tm="100000">
                                          <p:val>
                                            <p:fltVal val="0"/>
                                          </p:val>
                                        </p:tav>
                                      </p:tavLst>
                                    </p:anim>
                                    <p:animEffect transition="in" filter="fade">
                                      <p:cBhvr>
                                        <p:cTn id="10" dur="500"/>
                                        <p:tgtEl>
                                          <p:spTgt spid="80"/>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 calcmode="lin" valueType="num">
                                      <p:cBhvr>
                                        <p:cTn id="15" dur="500" fill="hold"/>
                                        <p:tgtEl>
                                          <p:spTgt spid="81"/>
                                        </p:tgtEl>
                                        <p:attrNameLst>
                                          <p:attrName>ppt_w</p:attrName>
                                        </p:attrNameLst>
                                      </p:cBhvr>
                                      <p:tavLst>
                                        <p:tav tm="0">
                                          <p:val>
                                            <p:fltVal val="0"/>
                                          </p:val>
                                        </p:tav>
                                        <p:tav tm="100000">
                                          <p:val>
                                            <p:strVal val="#ppt_w"/>
                                          </p:val>
                                        </p:tav>
                                      </p:tavLst>
                                    </p:anim>
                                    <p:anim calcmode="lin" valueType="num">
                                      <p:cBhvr>
                                        <p:cTn id="16" dur="500" fill="hold"/>
                                        <p:tgtEl>
                                          <p:spTgt spid="81"/>
                                        </p:tgtEl>
                                        <p:attrNameLst>
                                          <p:attrName>ppt_h</p:attrName>
                                        </p:attrNameLst>
                                      </p:cBhvr>
                                      <p:tavLst>
                                        <p:tav tm="0">
                                          <p:val>
                                            <p:fltVal val="0"/>
                                          </p:val>
                                        </p:tav>
                                        <p:tav tm="100000">
                                          <p:val>
                                            <p:strVal val="#ppt_h"/>
                                          </p:val>
                                        </p:tav>
                                      </p:tavLst>
                                    </p:anim>
                                    <p:anim calcmode="lin" valueType="num">
                                      <p:cBhvr>
                                        <p:cTn id="17" dur="500" fill="hold"/>
                                        <p:tgtEl>
                                          <p:spTgt spid="81"/>
                                        </p:tgtEl>
                                        <p:attrNameLst>
                                          <p:attrName>style.rotation</p:attrName>
                                        </p:attrNameLst>
                                      </p:cBhvr>
                                      <p:tavLst>
                                        <p:tav tm="0">
                                          <p:val>
                                            <p:fltVal val="360"/>
                                          </p:val>
                                        </p:tav>
                                        <p:tav tm="100000">
                                          <p:val>
                                            <p:fltVal val="0"/>
                                          </p:val>
                                        </p:tav>
                                      </p:tavLst>
                                    </p:anim>
                                    <p:animEffect transition="in" filter="fade">
                                      <p:cBhvr>
                                        <p:cTn id="18" dur="500"/>
                                        <p:tgtEl>
                                          <p:spTgt spid="81"/>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92"/>
                                        </p:tgtEl>
                                        <p:attrNameLst>
                                          <p:attrName>style.visibility</p:attrName>
                                        </p:attrNameLst>
                                      </p:cBhvr>
                                      <p:to>
                                        <p:strVal val="visible"/>
                                      </p:to>
                                    </p:set>
                                    <p:anim calcmode="lin" valueType="num">
                                      <p:cBhvr>
                                        <p:cTn id="23" dur="500" fill="hold"/>
                                        <p:tgtEl>
                                          <p:spTgt spid="92"/>
                                        </p:tgtEl>
                                        <p:attrNameLst>
                                          <p:attrName>ppt_w</p:attrName>
                                        </p:attrNameLst>
                                      </p:cBhvr>
                                      <p:tavLst>
                                        <p:tav tm="0">
                                          <p:val>
                                            <p:fltVal val="0"/>
                                          </p:val>
                                        </p:tav>
                                        <p:tav tm="100000">
                                          <p:val>
                                            <p:strVal val="#ppt_w"/>
                                          </p:val>
                                        </p:tav>
                                      </p:tavLst>
                                    </p:anim>
                                    <p:anim calcmode="lin" valueType="num">
                                      <p:cBhvr>
                                        <p:cTn id="24" dur="500" fill="hold"/>
                                        <p:tgtEl>
                                          <p:spTgt spid="92"/>
                                        </p:tgtEl>
                                        <p:attrNameLst>
                                          <p:attrName>ppt_h</p:attrName>
                                        </p:attrNameLst>
                                      </p:cBhvr>
                                      <p:tavLst>
                                        <p:tav tm="0">
                                          <p:val>
                                            <p:fltVal val="0"/>
                                          </p:val>
                                        </p:tav>
                                        <p:tav tm="100000">
                                          <p:val>
                                            <p:strVal val="#ppt_h"/>
                                          </p:val>
                                        </p:tav>
                                      </p:tavLst>
                                    </p:anim>
                                    <p:anim calcmode="lin" valueType="num">
                                      <p:cBhvr>
                                        <p:cTn id="25" dur="500" fill="hold"/>
                                        <p:tgtEl>
                                          <p:spTgt spid="92"/>
                                        </p:tgtEl>
                                        <p:attrNameLst>
                                          <p:attrName>style.rotation</p:attrName>
                                        </p:attrNameLst>
                                      </p:cBhvr>
                                      <p:tavLst>
                                        <p:tav tm="0">
                                          <p:val>
                                            <p:fltVal val="360"/>
                                          </p:val>
                                        </p:tav>
                                        <p:tav tm="100000">
                                          <p:val>
                                            <p:fltVal val="0"/>
                                          </p:val>
                                        </p:tav>
                                      </p:tavLst>
                                    </p:anim>
                                    <p:animEffect transition="in" filter="fade">
                                      <p:cBhvr>
                                        <p:cTn id="26" dur="500"/>
                                        <p:tgtEl>
                                          <p:spTgt spid="92"/>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nodeType="clickEffect">
                                  <p:stCondLst>
                                    <p:cond delay="0"/>
                                  </p:stCondLst>
                                  <p:childTnLst>
                                    <p:set>
                                      <p:cBhvr>
                                        <p:cTn id="30" dur="1" fill="hold">
                                          <p:stCondLst>
                                            <p:cond delay="0"/>
                                          </p:stCondLst>
                                        </p:cTn>
                                        <p:tgtEl>
                                          <p:spTgt spid="88"/>
                                        </p:tgtEl>
                                        <p:attrNameLst>
                                          <p:attrName>style.visibility</p:attrName>
                                        </p:attrNameLst>
                                      </p:cBhvr>
                                      <p:to>
                                        <p:strVal val="visible"/>
                                      </p:to>
                                    </p:set>
                                    <p:anim calcmode="lin" valueType="num">
                                      <p:cBhvr>
                                        <p:cTn id="31" dur="500" fill="hold"/>
                                        <p:tgtEl>
                                          <p:spTgt spid="88"/>
                                        </p:tgtEl>
                                        <p:attrNameLst>
                                          <p:attrName>ppt_w</p:attrName>
                                        </p:attrNameLst>
                                      </p:cBhvr>
                                      <p:tavLst>
                                        <p:tav tm="0">
                                          <p:val>
                                            <p:fltVal val="0"/>
                                          </p:val>
                                        </p:tav>
                                        <p:tav tm="100000">
                                          <p:val>
                                            <p:strVal val="#ppt_w"/>
                                          </p:val>
                                        </p:tav>
                                      </p:tavLst>
                                    </p:anim>
                                    <p:anim calcmode="lin" valueType="num">
                                      <p:cBhvr>
                                        <p:cTn id="32" dur="500" fill="hold"/>
                                        <p:tgtEl>
                                          <p:spTgt spid="88"/>
                                        </p:tgtEl>
                                        <p:attrNameLst>
                                          <p:attrName>ppt_h</p:attrName>
                                        </p:attrNameLst>
                                      </p:cBhvr>
                                      <p:tavLst>
                                        <p:tav tm="0">
                                          <p:val>
                                            <p:fltVal val="0"/>
                                          </p:val>
                                        </p:tav>
                                        <p:tav tm="100000">
                                          <p:val>
                                            <p:strVal val="#ppt_h"/>
                                          </p:val>
                                        </p:tav>
                                      </p:tavLst>
                                    </p:anim>
                                    <p:anim calcmode="lin" valueType="num">
                                      <p:cBhvr>
                                        <p:cTn id="33" dur="500" fill="hold"/>
                                        <p:tgtEl>
                                          <p:spTgt spid="88"/>
                                        </p:tgtEl>
                                        <p:attrNameLst>
                                          <p:attrName>style.rotation</p:attrName>
                                        </p:attrNameLst>
                                      </p:cBhvr>
                                      <p:tavLst>
                                        <p:tav tm="0">
                                          <p:val>
                                            <p:fltVal val="360"/>
                                          </p:val>
                                        </p:tav>
                                        <p:tav tm="100000">
                                          <p:val>
                                            <p:fltVal val="0"/>
                                          </p:val>
                                        </p:tav>
                                      </p:tavLst>
                                    </p:anim>
                                    <p:animEffect transition="in" filter="fade">
                                      <p:cBhvr>
                                        <p:cTn id="3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9-15 at 10.13.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 y="0"/>
            <a:ext cx="2113617" cy="6858000"/>
          </a:xfrm>
          <a:prstGeom prst="rect">
            <a:avLst/>
          </a:prstGeom>
        </p:spPr>
      </p:pic>
      <p:sp>
        <p:nvSpPr>
          <p:cNvPr id="6" name="Rounded Rectangle 5"/>
          <p:cNvSpPr/>
          <p:nvPr/>
        </p:nvSpPr>
        <p:spPr>
          <a:xfrm>
            <a:off x="3127853" y="774903"/>
            <a:ext cx="5591143" cy="1046711"/>
          </a:xfrm>
          <a:prstGeom prst="roundRect">
            <a:avLst/>
          </a:prstGeom>
          <a:solidFill>
            <a:srgbClr val="E6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orbel"/>
            </a:endParaRPr>
          </a:p>
        </p:txBody>
      </p:sp>
      <p:sp>
        <p:nvSpPr>
          <p:cNvPr id="7" name="Rounded Rectangle 6"/>
          <p:cNvSpPr/>
          <p:nvPr/>
        </p:nvSpPr>
        <p:spPr>
          <a:xfrm>
            <a:off x="3127853" y="2143967"/>
            <a:ext cx="5591143" cy="1113991"/>
          </a:xfrm>
          <a:prstGeom prst="roundRect">
            <a:avLst/>
          </a:prstGeom>
          <a:solidFill>
            <a:srgbClr val="E6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orbel"/>
            </a:endParaRPr>
          </a:p>
        </p:txBody>
      </p:sp>
      <p:sp>
        <p:nvSpPr>
          <p:cNvPr id="8" name="Rounded Rectangle 7"/>
          <p:cNvSpPr/>
          <p:nvPr/>
        </p:nvSpPr>
        <p:spPr>
          <a:xfrm>
            <a:off x="3127853" y="3604578"/>
            <a:ext cx="5591143" cy="1070623"/>
          </a:xfrm>
          <a:prstGeom prst="roundRect">
            <a:avLst/>
          </a:prstGeom>
          <a:solidFill>
            <a:srgbClr val="E6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orbel"/>
            </a:endParaRPr>
          </a:p>
        </p:txBody>
      </p:sp>
      <p:pic>
        <p:nvPicPr>
          <p:cNvPr id="9" name="Picture 8" descr="Screen Shot 2015-09-15 at 10.21.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3"/>
            <a:ext cx="616098" cy="697608"/>
          </a:xfrm>
          <a:prstGeom prst="rect">
            <a:avLst/>
          </a:prstGeom>
        </p:spPr>
      </p:pic>
      <p:sp>
        <p:nvSpPr>
          <p:cNvPr id="11" name="TextBox 10"/>
          <p:cNvSpPr txBox="1"/>
          <p:nvPr/>
        </p:nvSpPr>
        <p:spPr>
          <a:xfrm>
            <a:off x="3243692" y="1012931"/>
            <a:ext cx="4652956" cy="646331"/>
          </a:xfrm>
          <a:prstGeom prst="rect">
            <a:avLst/>
          </a:prstGeom>
          <a:noFill/>
        </p:spPr>
        <p:txBody>
          <a:bodyPr wrap="square" rtlCol="0">
            <a:spAutoFit/>
          </a:bodyPr>
          <a:lstStyle/>
          <a:p>
            <a:pPr defTabSz="457200"/>
            <a:r>
              <a:rPr lang="en-US" b="1" dirty="0" smtClean="0">
                <a:solidFill>
                  <a:srgbClr val="FFFFFF"/>
                </a:solidFill>
                <a:latin typeface="Corbel"/>
                <a:cs typeface="Corbel"/>
              </a:rPr>
              <a:t>Encryption:  On Device Database</a:t>
            </a:r>
            <a:endParaRPr lang="en-US" b="1" dirty="0" smtClean="0">
              <a:solidFill>
                <a:srgbClr val="FFFFFF"/>
              </a:solidFill>
              <a:latin typeface="Corbel"/>
              <a:cs typeface="Corbel"/>
            </a:endParaRPr>
          </a:p>
          <a:p>
            <a:pPr defTabSz="457200"/>
            <a:endParaRPr lang="en-US" dirty="0">
              <a:solidFill>
                <a:srgbClr val="1E1C1C"/>
              </a:solidFill>
              <a:latin typeface="Corbel"/>
            </a:endParaRPr>
          </a:p>
        </p:txBody>
      </p:sp>
      <p:sp>
        <p:nvSpPr>
          <p:cNvPr id="12" name="TextBox 11"/>
          <p:cNvSpPr txBox="1"/>
          <p:nvPr/>
        </p:nvSpPr>
        <p:spPr>
          <a:xfrm>
            <a:off x="3243691" y="2384020"/>
            <a:ext cx="4652957" cy="923330"/>
          </a:xfrm>
          <a:prstGeom prst="rect">
            <a:avLst/>
          </a:prstGeom>
          <a:noFill/>
        </p:spPr>
        <p:txBody>
          <a:bodyPr wrap="square" rtlCol="0">
            <a:spAutoFit/>
          </a:bodyPr>
          <a:lstStyle/>
          <a:p>
            <a:pPr defTabSz="457200"/>
            <a:r>
              <a:rPr lang="en-US" b="1" dirty="0" smtClean="0">
                <a:solidFill>
                  <a:srgbClr val="FFFFFF"/>
                </a:solidFill>
                <a:latin typeface="Corbel"/>
                <a:cs typeface="Corbel"/>
              </a:rPr>
              <a:t>Data Encryption in </a:t>
            </a:r>
            <a:r>
              <a:rPr lang="en-US" b="1" dirty="0" err="1" smtClean="0">
                <a:solidFill>
                  <a:srgbClr val="FFFFFF"/>
                </a:solidFill>
                <a:latin typeface="Corbel"/>
                <a:cs typeface="Corbel"/>
              </a:rPr>
              <a:t>Couchbase</a:t>
            </a:r>
            <a:r>
              <a:rPr lang="en-US" b="1" dirty="0" smtClean="0">
                <a:solidFill>
                  <a:srgbClr val="FFFFFF"/>
                </a:solidFill>
                <a:latin typeface="Corbel"/>
                <a:cs typeface="Corbel"/>
              </a:rPr>
              <a:t> Server</a:t>
            </a:r>
            <a:endParaRPr lang="en-US" b="1" dirty="0" smtClean="0">
              <a:solidFill>
                <a:srgbClr val="FFFFFF"/>
              </a:solidFill>
              <a:latin typeface="Corbel"/>
              <a:cs typeface="Corbel"/>
            </a:endParaRPr>
          </a:p>
          <a:p>
            <a:pPr defTabSz="457200"/>
            <a:endParaRPr lang="en-US" b="1" dirty="0" smtClean="0">
              <a:solidFill>
                <a:srgbClr val="FFFFFF"/>
              </a:solidFill>
              <a:latin typeface="Corbel"/>
              <a:cs typeface="Corbel"/>
            </a:endParaRPr>
          </a:p>
          <a:p>
            <a:pPr defTabSz="457200"/>
            <a:endParaRPr lang="en-US" dirty="0">
              <a:solidFill>
                <a:srgbClr val="1E1C1C"/>
              </a:solidFill>
              <a:latin typeface="Corbel"/>
            </a:endParaRPr>
          </a:p>
        </p:txBody>
      </p:sp>
      <p:sp>
        <p:nvSpPr>
          <p:cNvPr id="13" name="TextBox 12"/>
          <p:cNvSpPr txBox="1"/>
          <p:nvPr/>
        </p:nvSpPr>
        <p:spPr>
          <a:xfrm>
            <a:off x="3243692" y="3812461"/>
            <a:ext cx="4212334" cy="923330"/>
          </a:xfrm>
          <a:prstGeom prst="rect">
            <a:avLst/>
          </a:prstGeom>
          <a:noFill/>
        </p:spPr>
        <p:txBody>
          <a:bodyPr wrap="square" rtlCol="0">
            <a:spAutoFit/>
          </a:bodyPr>
          <a:lstStyle/>
          <a:p>
            <a:pPr defTabSz="457200"/>
            <a:r>
              <a:rPr lang="en-US" b="1" dirty="0" smtClean="0">
                <a:solidFill>
                  <a:srgbClr val="FFFFFF"/>
                </a:solidFill>
                <a:latin typeface="Corbel"/>
                <a:cs typeface="Corbel"/>
              </a:rPr>
              <a:t>Security Solutions with Sync Gateway</a:t>
            </a:r>
          </a:p>
          <a:p>
            <a:pPr defTabSz="457200"/>
            <a:endParaRPr lang="en-US" b="1" dirty="0" smtClean="0">
              <a:solidFill>
                <a:srgbClr val="FFFFFF"/>
              </a:solidFill>
              <a:latin typeface="Corbel"/>
              <a:cs typeface="Corbel"/>
            </a:endParaRPr>
          </a:p>
          <a:p>
            <a:pPr defTabSz="457200"/>
            <a:endParaRPr lang="en-US" dirty="0">
              <a:solidFill>
                <a:srgbClr val="1E1C1C"/>
              </a:solidFill>
              <a:latin typeface="Corbel"/>
            </a:endParaRPr>
          </a:p>
        </p:txBody>
      </p:sp>
      <p:grpSp>
        <p:nvGrpSpPr>
          <p:cNvPr id="17" name="Group 16"/>
          <p:cNvGrpSpPr>
            <a:grpSpLocks noChangeAspect="1"/>
          </p:cNvGrpSpPr>
          <p:nvPr/>
        </p:nvGrpSpPr>
        <p:grpSpPr>
          <a:xfrm>
            <a:off x="2416344" y="1087354"/>
            <a:ext cx="576124" cy="517937"/>
            <a:chOff x="4445303" y="1950966"/>
            <a:chExt cx="755044" cy="614713"/>
          </a:xfrm>
          <a:solidFill>
            <a:srgbClr val="E30202"/>
          </a:solidFill>
        </p:grpSpPr>
        <p:grpSp>
          <p:nvGrpSpPr>
            <p:cNvPr id="18" name="Group 17"/>
            <p:cNvGrpSpPr/>
            <p:nvPr/>
          </p:nvGrpSpPr>
          <p:grpSpPr>
            <a:xfrm>
              <a:off x="4445303" y="1950966"/>
              <a:ext cx="685860" cy="614713"/>
              <a:chOff x="4445303" y="1950966"/>
              <a:chExt cx="685860" cy="614713"/>
            </a:xfrm>
            <a:grpFill/>
          </p:grpSpPr>
          <p:sp>
            <p:nvSpPr>
              <p:cNvPr id="22" name="Block Arc 21"/>
              <p:cNvSpPr/>
              <p:nvPr/>
            </p:nvSpPr>
            <p:spPr bwMode="auto">
              <a:xfrm rot="10800000">
                <a:off x="4516450" y="1950966"/>
                <a:ext cx="614713" cy="614713"/>
              </a:xfrm>
              <a:prstGeom prst="blockArc">
                <a:avLst>
                  <a:gd name="adj1" fmla="val 13752892"/>
                  <a:gd name="adj2" fmla="val 108020"/>
                  <a:gd name="adj3" fmla="val 13258"/>
                </a:avLst>
              </a:prstGeom>
              <a:grpFill/>
              <a:ln w="28575">
                <a:noFill/>
              </a:ln>
            </p:spPr>
            <p:txBody>
              <a:bodyPr anchor="ctr"/>
              <a:lstStyle/>
              <a:p>
                <a:pPr defTabSz="457200">
                  <a:lnSpc>
                    <a:spcPct val="80000"/>
                  </a:lnSpc>
                  <a:defRPr/>
                </a:pPr>
                <a:endParaRPr lang="en-US" sz="1400" b="1" dirty="0">
                  <a:solidFill>
                    <a:prstClr val="white"/>
                  </a:solidFill>
                  <a:latin typeface="Calibri"/>
                </a:endParaRPr>
              </a:p>
            </p:txBody>
          </p:sp>
          <p:sp>
            <p:nvSpPr>
              <p:cNvPr id="23" name="Isosceles Triangle 50"/>
              <p:cNvSpPr>
                <a:spLocks noChangeArrowheads="1"/>
              </p:cNvSpPr>
              <p:nvPr/>
            </p:nvSpPr>
            <p:spPr bwMode="auto">
              <a:xfrm>
                <a:off x="4445303" y="2126598"/>
                <a:ext cx="219423" cy="131724"/>
              </a:xfrm>
              <a:prstGeom prst="triangle">
                <a:avLst>
                  <a:gd name="adj" fmla="val 50000"/>
                </a:avLst>
              </a:prstGeom>
              <a:grpFill/>
              <a:ln>
                <a:noFill/>
              </a:ln>
            </p:spPr>
            <p:txBody>
              <a:bodyPr anchor="ctr"/>
              <a:lstStyle/>
              <a:p>
                <a:pPr defTabSz="457200">
                  <a:lnSpc>
                    <a:spcPct val="80000"/>
                  </a:lnSpc>
                </a:pPr>
                <a:endParaRPr lang="en-US" sz="1400" b="1">
                  <a:solidFill>
                    <a:prstClr val="white"/>
                  </a:solidFill>
                  <a:latin typeface="Calibri"/>
                </a:endParaRPr>
              </a:p>
            </p:txBody>
          </p:sp>
        </p:grpSp>
        <p:grpSp>
          <p:nvGrpSpPr>
            <p:cNvPr id="19" name="Group 18"/>
            <p:cNvGrpSpPr/>
            <p:nvPr/>
          </p:nvGrpSpPr>
          <p:grpSpPr>
            <a:xfrm rot="10800000">
              <a:off x="4514487" y="1950966"/>
              <a:ext cx="685860" cy="614713"/>
              <a:chOff x="4445303" y="1950966"/>
              <a:chExt cx="685860" cy="614713"/>
            </a:xfrm>
            <a:grpFill/>
          </p:grpSpPr>
          <p:sp>
            <p:nvSpPr>
              <p:cNvPr id="20" name="Block Arc 19"/>
              <p:cNvSpPr/>
              <p:nvPr/>
            </p:nvSpPr>
            <p:spPr bwMode="auto">
              <a:xfrm rot="10800000">
                <a:off x="4516450" y="1950966"/>
                <a:ext cx="614713" cy="614713"/>
              </a:xfrm>
              <a:prstGeom prst="blockArc">
                <a:avLst>
                  <a:gd name="adj1" fmla="val 13752892"/>
                  <a:gd name="adj2" fmla="val 108020"/>
                  <a:gd name="adj3" fmla="val 13258"/>
                </a:avLst>
              </a:prstGeom>
              <a:grpFill/>
              <a:ln w="28575">
                <a:noFill/>
              </a:ln>
            </p:spPr>
            <p:txBody>
              <a:bodyPr anchor="ctr"/>
              <a:lstStyle/>
              <a:p>
                <a:pPr defTabSz="457200">
                  <a:lnSpc>
                    <a:spcPct val="80000"/>
                  </a:lnSpc>
                  <a:defRPr/>
                </a:pPr>
                <a:endParaRPr lang="en-US" sz="1400" b="1" dirty="0">
                  <a:solidFill>
                    <a:prstClr val="white"/>
                  </a:solidFill>
                  <a:latin typeface="Calibri"/>
                </a:endParaRPr>
              </a:p>
            </p:txBody>
          </p:sp>
          <p:sp>
            <p:nvSpPr>
              <p:cNvPr id="21" name="Isosceles Triangle 50"/>
              <p:cNvSpPr>
                <a:spLocks noChangeArrowheads="1"/>
              </p:cNvSpPr>
              <p:nvPr/>
            </p:nvSpPr>
            <p:spPr bwMode="auto">
              <a:xfrm>
                <a:off x="4445303" y="2126598"/>
                <a:ext cx="219423" cy="131724"/>
              </a:xfrm>
              <a:prstGeom prst="triangle">
                <a:avLst>
                  <a:gd name="adj" fmla="val 50000"/>
                </a:avLst>
              </a:prstGeom>
              <a:grpFill/>
              <a:ln>
                <a:noFill/>
              </a:ln>
            </p:spPr>
            <p:txBody>
              <a:bodyPr anchor="ctr"/>
              <a:lstStyle/>
              <a:p>
                <a:pPr defTabSz="457200">
                  <a:lnSpc>
                    <a:spcPct val="80000"/>
                  </a:lnSpc>
                </a:pPr>
                <a:endParaRPr lang="en-US" sz="1400" b="1">
                  <a:solidFill>
                    <a:prstClr val="white"/>
                  </a:solidFill>
                  <a:latin typeface="Calibri"/>
                </a:endParaRPr>
              </a:p>
            </p:txBody>
          </p:sp>
        </p:grpSp>
      </p:grpSp>
      <p:grpSp>
        <p:nvGrpSpPr>
          <p:cNvPr id="38" name="Group 37"/>
          <p:cNvGrpSpPr>
            <a:grpSpLocks noChangeAspect="1"/>
          </p:cNvGrpSpPr>
          <p:nvPr/>
        </p:nvGrpSpPr>
        <p:grpSpPr>
          <a:xfrm>
            <a:off x="2415338" y="2452264"/>
            <a:ext cx="577130" cy="470224"/>
            <a:chOff x="4445303" y="1950966"/>
            <a:chExt cx="755046" cy="614716"/>
          </a:xfrm>
          <a:solidFill>
            <a:srgbClr val="E30202"/>
          </a:solidFill>
        </p:grpSpPr>
        <p:grpSp>
          <p:nvGrpSpPr>
            <p:cNvPr id="39" name="Group 38"/>
            <p:cNvGrpSpPr/>
            <p:nvPr/>
          </p:nvGrpSpPr>
          <p:grpSpPr>
            <a:xfrm>
              <a:off x="4445303" y="1950966"/>
              <a:ext cx="685860" cy="614713"/>
              <a:chOff x="4445303" y="1950966"/>
              <a:chExt cx="685860" cy="614713"/>
            </a:xfrm>
            <a:grpFill/>
          </p:grpSpPr>
          <p:sp>
            <p:nvSpPr>
              <p:cNvPr id="43" name="Block Arc 42"/>
              <p:cNvSpPr/>
              <p:nvPr/>
            </p:nvSpPr>
            <p:spPr bwMode="auto">
              <a:xfrm rot="10800000">
                <a:off x="4516450" y="1950966"/>
                <a:ext cx="614713" cy="614713"/>
              </a:xfrm>
              <a:prstGeom prst="blockArc">
                <a:avLst>
                  <a:gd name="adj1" fmla="val 13752892"/>
                  <a:gd name="adj2" fmla="val 108020"/>
                  <a:gd name="adj3" fmla="val 13258"/>
                </a:avLst>
              </a:prstGeom>
              <a:grpFill/>
              <a:ln w="28575">
                <a:noFill/>
              </a:ln>
            </p:spPr>
            <p:txBody>
              <a:bodyPr anchor="ctr"/>
              <a:lstStyle/>
              <a:p>
                <a:pPr defTabSz="457200">
                  <a:lnSpc>
                    <a:spcPct val="80000"/>
                  </a:lnSpc>
                  <a:defRPr/>
                </a:pPr>
                <a:endParaRPr lang="en-US" sz="1400" b="1" dirty="0">
                  <a:solidFill>
                    <a:prstClr val="white"/>
                  </a:solidFill>
                  <a:latin typeface="Calibri"/>
                </a:endParaRPr>
              </a:p>
            </p:txBody>
          </p:sp>
          <p:sp>
            <p:nvSpPr>
              <p:cNvPr id="44" name="Isosceles Triangle 50"/>
              <p:cNvSpPr>
                <a:spLocks noChangeArrowheads="1"/>
              </p:cNvSpPr>
              <p:nvPr/>
            </p:nvSpPr>
            <p:spPr bwMode="auto">
              <a:xfrm>
                <a:off x="4445303" y="2126598"/>
                <a:ext cx="219423" cy="131724"/>
              </a:xfrm>
              <a:prstGeom prst="triangle">
                <a:avLst>
                  <a:gd name="adj" fmla="val 50000"/>
                </a:avLst>
              </a:prstGeom>
              <a:grpFill/>
              <a:ln>
                <a:noFill/>
              </a:ln>
            </p:spPr>
            <p:txBody>
              <a:bodyPr anchor="ctr"/>
              <a:lstStyle/>
              <a:p>
                <a:pPr defTabSz="457200">
                  <a:lnSpc>
                    <a:spcPct val="80000"/>
                  </a:lnSpc>
                </a:pPr>
                <a:endParaRPr lang="en-US" sz="1400" b="1">
                  <a:solidFill>
                    <a:prstClr val="white"/>
                  </a:solidFill>
                  <a:latin typeface="Calibri"/>
                </a:endParaRPr>
              </a:p>
            </p:txBody>
          </p:sp>
        </p:grpSp>
        <p:grpSp>
          <p:nvGrpSpPr>
            <p:cNvPr id="40" name="Group 39"/>
            <p:cNvGrpSpPr/>
            <p:nvPr/>
          </p:nvGrpSpPr>
          <p:grpSpPr>
            <a:xfrm rot="10800000">
              <a:off x="4514486" y="1950968"/>
              <a:ext cx="685863" cy="614714"/>
              <a:chOff x="4445301" y="1950963"/>
              <a:chExt cx="685863" cy="614714"/>
            </a:xfrm>
            <a:grpFill/>
          </p:grpSpPr>
          <p:sp>
            <p:nvSpPr>
              <p:cNvPr id="41" name="Block Arc 40"/>
              <p:cNvSpPr/>
              <p:nvPr/>
            </p:nvSpPr>
            <p:spPr bwMode="auto">
              <a:xfrm rot="10800000">
                <a:off x="4516448" y="1950963"/>
                <a:ext cx="614716" cy="614714"/>
              </a:xfrm>
              <a:prstGeom prst="blockArc">
                <a:avLst>
                  <a:gd name="adj1" fmla="val 13752892"/>
                  <a:gd name="adj2" fmla="val 108020"/>
                  <a:gd name="adj3" fmla="val 13258"/>
                </a:avLst>
              </a:prstGeom>
              <a:grpFill/>
              <a:ln w="28575">
                <a:noFill/>
              </a:ln>
            </p:spPr>
            <p:txBody>
              <a:bodyPr anchor="ctr"/>
              <a:lstStyle/>
              <a:p>
                <a:pPr defTabSz="457200">
                  <a:lnSpc>
                    <a:spcPct val="80000"/>
                  </a:lnSpc>
                  <a:defRPr/>
                </a:pPr>
                <a:endParaRPr lang="en-US" sz="1400" b="1" dirty="0">
                  <a:solidFill>
                    <a:prstClr val="white"/>
                  </a:solidFill>
                  <a:latin typeface="Calibri"/>
                </a:endParaRPr>
              </a:p>
            </p:txBody>
          </p:sp>
          <p:sp>
            <p:nvSpPr>
              <p:cNvPr id="42" name="Isosceles Triangle 50"/>
              <p:cNvSpPr>
                <a:spLocks noChangeArrowheads="1"/>
              </p:cNvSpPr>
              <p:nvPr/>
            </p:nvSpPr>
            <p:spPr bwMode="auto">
              <a:xfrm>
                <a:off x="4445301" y="2126597"/>
                <a:ext cx="219424" cy="131724"/>
              </a:xfrm>
              <a:prstGeom prst="triangle">
                <a:avLst>
                  <a:gd name="adj" fmla="val 50000"/>
                </a:avLst>
              </a:prstGeom>
              <a:grpFill/>
              <a:ln>
                <a:noFill/>
              </a:ln>
            </p:spPr>
            <p:txBody>
              <a:bodyPr anchor="ctr"/>
              <a:lstStyle/>
              <a:p>
                <a:pPr defTabSz="457200">
                  <a:lnSpc>
                    <a:spcPct val="80000"/>
                  </a:lnSpc>
                </a:pPr>
                <a:endParaRPr lang="en-US" sz="1400" b="1">
                  <a:solidFill>
                    <a:prstClr val="white"/>
                  </a:solidFill>
                  <a:latin typeface="Calibri"/>
                </a:endParaRPr>
              </a:p>
            </p:txBody>
          </p:sp>
        </p:grpSp>
      </p:grpSp>
      <p:sp>
        <p:nvSpPr>
          <p:cNvPr id="35" name="TextBox 34"/>
          <p:cNvSpPr txBox="1"/>
          <p:nvPr/>
        </p:nvSpPr>
        <p:spPr>
          <a:xfrm>
            <a:off x="-2" y="805517"/>
            <a:ext cx="2113617" cy="2369880"/>
          </a:xfrm>
          <a:prstGeom prst="rect">
            <a:avLst/>
          </a:prstGeom>
          <a:noFill/>
        </p:spPr>
        <p:txBody>
          <a:bodyPr wrap="square" rtlCol="0">
            <a:spAutoFit/>
          </a:bodyPr>
          <a:lstStyle/>
          <a:p>
            <a:pPr defTabSz="457200"/>
            <a:r>
              <a:rPr lang="en-US" sz="2000" b="1" dirty="0" smtClean="0">
                <a:solidFill>
                  <a:srgbClr val="FFFFFF"/>
                </a:solidFill>
                <a:latin typeface="Corbel"/>
                <a:cs typeface="Corbel"/>
              </a:rPr>
              <a:t>Secure </a:t>
            </a:r>
            <a:r>
              <a:rPr lang="en-US" sz="2000" b="1" dirty="0" smtClean="0">
                <a:solidFill>
                  <a:srgbClr val="FFFFFF"/>
                </a:solidFill>
                <a:latin typeface="Corbel"/>
                <a:cs typeface="Corbel"/>
              </a:rPr>
              <a:t>Sync to Mobile Apps </a:t>
            </a:r>
          </a:p>
          <a:p>
            <a:pPr defTabSz="457200"/>
            <a:endParaRPr lang="en-US" sz="3600" b="1" dirty="0" smtClean="0">
              <a:solidFill>
                <a:srgbClr val="FFFFFF"/>
              </a:solidFill>
              <a:latin typeface="Corbel"/>
              <a:cs typeface="Corbel"/>
            </a:endParaRPr>
          </a:p>
          <a:p>
            <a:pPr defTabSz="457200"/>
            <a:endParaRPr lang="en-US" sz="3600" b="1" dirty="0" smtClean="0">
              <a:solidFill>
                <a:srgbClr val="FFFFFF"/>
              </a:solidFill>
              <a:latin typeface="Corbel"/>
              <a:cs typeface="Corbel"/>
            </a:endParaRPr>
          </a:p>
          <a:p>
            <a:pPr defTabSz="457200"/>
            <a:endParaRPr lang="en-US" b="1" dirty="0" smtClean="0">
              <a:solidFill>
                <a:srgbClr val="FFFFFF"/>
              </a:solidFill>
              <a:latin typeface="Corbel"/>
              <a:cs typeface="Corbel"/>
            </a:endParaRPr>
          </a:p>
          <a:p>
            <a:pPr defTabSz="457200"/>
            <a:endParaRPr lang="en-US" dirty="0">
              <a:solidFill>
                <a:srgbClr val="1E1C1C"/>
              </a:solidFill>
              <a:latin typeface="Corbel"/>
            </a:endParaRPr>
          </a:p>
        </p:txBody>
      </p:sp>
    </p:spTree>
    <p:extLst>
      <p:ext uri="{BB962C8B-B14F-4D97-AF65-F5344CB8AC3E}">
        <p14:creationId xmlns:p14="http://schemas.microsoft.com/office/powerpoint/2010/main" val="14279819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6537E-6 -9.32674E-7 L 0.00034 0.20105 " pathEditMode="relative" rAng="0" ptsTypes="AA">
                                      <p:cBhvr>
                                        <p:cTn id="6" dur="500" fill="hold"/>
                                        <p:tgtEl>
                                          <p:spTgt spid="17"/>
                                        </p:tgtEl>
                                        <p:attrNameLst>
                                          <p:attrName>ppt_x</p:attrName>
                                          <p:attrName>ppt_y</p:attrName>
                                        </p:attrNameLst>
                                      </p:cBhvr>
                                      <p:rCtr x="17" y="10037"/>
                                    </p:animMotion>
                                  </p:childTnLst>
                                </p:cTn>
                              </p:par>
                            </p:childTnLst>
                          </p:cTn>
                        </p:par>
                        <p:par>
                          <p:cTn id="7" fill="hold">
                            <p:stCondLst>
                              <p:cond delay="500"/>
                            </p:stCondLst>
                            <p:childTnLst>
                              <p:par>
                                <p:cTn id="8" presetID="8" presetClass="emph" presetSubtype="0" repeatCount="2000" fill="hold" nodeType="afterEffect">
                                  <p:stCondLst>
                                    <p:cond delay="0"/>
                                  </p:stCondLst>
                                  <p:childTnLst>
                                    <p:animRot by="10800000">
                                      <p:cBhvr>
                                        <p:cTn id="9" dur="2000" fill="hold"/>
                                        <p:tgtEl>
                                          <p:spTgt spid="17"/>
                                        </p:tgtEl>
                                        <p:attrNameLst>
                                          <p:attrName>r</p:attrName>
                                        </p:attrNameLst>
                                      </p:cBhvr>
                                    </p:animRot>
                                  </p:childTnLst>
                                </p:cTn>
                              </p:par>
                            </p:childTnLst>
                          </p:cTn>
                        </p:par>
                        <p:par>
                          <p:cTn id="10" fill="hold">
                            <p:stCondLst>
                              <p:cond delay="4500"/>
                            </p:stCondLst>
                            <p:childTnLst>
                              <p:par>
                                <p:cTn id="11" presetID="1" presetClass="exit" presetSubtype="0" fill="hold" nodeType="after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2.6537E-6 -9.32674E-7 L 0.00034 0.20105 " pathEditMode="relative" rAng="0" ptsTypes="AA">
                                      <p:cBhvr>
                                        <p:cTn id="18" dur="500" fill="hold"/>
                                        <p:tgtEl>
                                          <p:spTgt spid="38"/>
                                        </p:tgtEl>
                                        <p:attrNameLst>
                                          <p:attrName>ppt_x</p:attrName>
                                          <p:attrName>ppt_y</p:attrName>
                                        </p:attrNameLst>
                                      </p:cBhvr>
                                      <p:rCtr x="17" y="10037"/>
                                    </p:animMotion>
                                  </p:childTnLst>
                                </p:cTn>
                              </p:par>
                            </p:childTnLst>
                          </p:cTn>
                        </p:par>
                        <p:par>
                          <p:cTn id="19" fill="hold">
                            <p:stCondLst>
                              <p:cond delay="500"/>
                            </p:stCondLst>
                            <p:childTnLst>
                              <p:par>
                                <p:cTn id="20" presetID="8" presetClass="emph" presetSubtype="0" repeatCount="2000" fill="hold" nodeType="afterEffect">
                                  <p:stCondLst>
                                    <p:cond delay="0"/>
                                  </p:stCondLst>
                                  <p:childTnLst>
                                    <p:animRot by="10800000">
                                      <p:cBhvr>
                                        <p:cTn id="21" dur="2000" fill="hold"/>
                                        <p:tgtEl>
                                          <p:spTgt spid="38"/>
                                        </p:tgtEl>
                                        <p:attrNameLst>
                                          <p:attrName>r</p:attrName>
                                        </p:attrNameLst>
                                      </p:cBhvr>
                                    </p:animRot>
                                  </p:childTnLst>
                                </p:cTn>
                              </p:par>
                            </p:childTnLst>
                          </p:cTn>
                        </p:par>
                        <p:par>
                          <p:cTn id="22" fill="hold">
                            <p:stCondLst>
                              <p:cond delay="4500"/>
                            </p:stCondLst>
                            <p:childTnLst>
                              <p:par>
                                <p:cTn id="23" presetID="1" presetClass="exit" presetSubtype="0" fill="hold" nodeType="afterEffect">
                                  <p:stCondLst>
                                    <p:cond delay="0"/>
                                  </p:stCondLst>
                                  <p:childTnLst>
                                    <p:set>
                                      <p:cBhvr>
                                        <p:cTn id="24"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9-15 at 10.13.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 y="0"/>
            <a:ext cx="2113617" cy="6858000"/>
          </a:xfrm>
          <a:prstGeom prst="rect">
            <a:avLst/>
          </a:prstGeom>
        </p:spPr>
      </p:pic>
      <p:sp>
        <p:nvSpPr>
          <p:cNvPr id="6" name="Rounded Rectangle 5"/>
          <p:cNvSpPr/>
          <p:nvPr/>
        </p:nvSpPr>
        <p:spPr>
          <a:xfrm>
            <a:off x="3127853" y="774903"/>
            <a:ext cx="5591143" cy="1046711"/>
          </a:xfrm>
          <a:prstGeom prst="roundRect">
            <a:avLst/>
          </a:prstGeom>
          <a:solidFill>
            <a:srgbClr val="E6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orbel"/>
            </a:endParaRPr>
          </a:p>
        </p:txBody>
      </p:sp>
      <p:sp>
        <p:nvSpPr>
          <p:cNvPr id="7" name="Rounded Rectangle 6"/>
          <p:cNvSpPr/>
          <p:nvPr/>
        </p:nvSpPr>
        <p:spPr>
          <a:xfrm>
            <a:off x="3127853" y="2143967"/>
            <a:ext cx="5591143" cy="1113991"/>
          </a:xfrm>
          <a:prstGeom prst="roundRect">
            <a:avLst/>
          </a:prstGeom>
          <a:solidFill>
            <a:srgbClr val="E6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orbel"/>
            </a:endParaRPr>
          </a:p>
        </p:txBody>
      </p:sp>
      <p:pic>
        <p:nvPicPr>
          <p:cNvPr id="9" name="Picture 8" descr="Screen Shot 2015-09-15 at 10.21.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3"/>
            <a:ext cx="616098" cy="697608"/>
          </a:xfrm>
          <a:prstGeom prst="rect">
            <a:avLst/>
          </a:prstGeom>
        </p:spPr>
      </p:pic>
      <p:sp>
        <p:nvSpPr>
          <p:cNvPr id="11" name="TextBox 10"/>
          <p:cNvSpPr txBox="1"/>
          <p:nvPr/>
        </p:nvSpPr>
        <p:spPr>
          <a:xfrm>
            <a:off x="3243692" y="1012931"/>
            <a:ext cx="4652956" cy="646331"/>
          </a:xfrm>
          <a:prstGeom prst="rect">
            <a:avLst/>
          </a:prstGeom>
          <a:noFill/>
        </p:spPr>
        <p:txBody>
          <a:bodyPr wrap="square" rtlCol="0">
            <a:spAutoFit/>
          </a:bodyPr>
          <a:lstStyle/>
          <a:p>
            <a:pPr defTabSz="457200"/>
            <a:r>
              <a:rPr lang="en-US" b="1" dirty="0" smtClean="0">
                <a:solidFill>
                  <a:srgbClr val="FFFFFF"/>
                </a:solidFill>
                <a:latin typeface="Corbel"/>
                <a:cs typeface="Corbel"/>
              </a:rPr>
              <a:t>Encryption:  On Device Database</a:t>
            </a:r>
            <a:endParaRPr lang="en-US" b="1" dirty="0" smtClean="0">
              <a:solidFill>
                <a:srgbClr val="FFFFFF"/>
              </a:solidFill>
              <a:latin typeface="Corbel"/>
              <a:cs typeface="Corbel"/>
            </a:endParaRPr>
          </a:p>
          <a:p>
            <a:pPr defTabSz="457200"/>
            <a:endParaRPr lang="en-US" dirty="0">
              <a:solidFill>
                <a:srgbClr val="1E1C1C"/>
              </a:solidFill>
              <a:latin typeface="Corbel"/>
            </a:endParaRPr>
          </a:p>
        </p:txBody>
      </p:sp>
      <p:sp>
        <p:nvSpPr>
          <p:cNvPr id="12" name="TextBox 11"/>
          <p:cNvSpPr txBox="1"/>
          <p:nvPr/>
        </p:nvSpPr>
        <p:spPr>
          <a:xfrm>
            <a:off x="3243691" y="2384020"/>
            <a:ext cx="4652957" cy="923330"/>
          </a:xfrm>
          <a:prstGeom prst="rect">
            <a:avLst/>
          </a:prstGeom>
          <a:noFill/>
        </p:spPr>
        <p:txBody>
          <a:bodyPr wrap="square" rtlCol="0">
            <a:spAutoFit/>
          </a:bodyPr>
          <a:lstStyle/>
          <a:p>
            <a:pPr defTabSz="457200"/>
            <a:r>
              <a:rPr lang="en-US" b="1" dirty="0" smtClean="0">
                <a:solidFill>
                  <a:srgbClr val="FFFFFF"/>
                </a:solidFill>
                <a:latin typeface="Corbel"/>
                <a:cs typeface="Corbel"/>
              </a:rPr>
              <a:t>Enable </a:t>
            </a:r>
            <a:r>
              <a:rPr lang="en-US" b="1" dirty="0" err="1" smtClean="0">
                <a:solidFill>
                  <a:srgbClr val="FFFFFF"/>
                </a:solidFill>
                <a:latin typeface="Corbel"/>
                <a:cs typeface="Corbel"/>
              </a:rPr>
              <a:t>SQLCipher</a:t>
            </a:r>
            <a:endParaRPr lang="en-US" b="1" dirty="0" smtClean="0">
              <a:solidFill>
                <a:srgbClr val="FFFFFF"/>
              </a:solidFill>
              <a:latin typeface="Corbel"/>
              <a:cs typeface="Corbel"/>
            </a:endParaRPr>
          </a:p>
          <a:p>
            <a:pPr defTabSz="457200"/>
            <a:endParaRPr lang="en-US" b="1" dirty="0" smtClean="0">
              <a:solidFill>
                <a:srgbClr val="FFFFFF"/>
              </a:solidFill>
              <a:latin typeface="Corbel"/>
              <a:cs typeface="Corbel"/>
            </a:endParaRPr>
          </a:p>
          <a:p>
            <a:pPr defTabSz="457200"/>
            <a:endParaRPr lang="en-US" dirty="0">
              <a:solidFill>
                <a:srgbClr val="1E1C1C"/>
              </a:solidFill>
              <a:latin typeface="Corbel"/>
            </a:endParaRPr>
          </a:p>
        </p:txBody>
      </p:sp>
      <p:sp>
        <p:nvSpPr>
          <p:cNvPr id="13" name="TextBox 12"/>
          <p:cNvSpPr txBox="1"/>
          <p:nvPr/>
        </p:nvSpPr>
        <p:spPr>
          <a:xfrm>
            <a:off x="3243692" y="3812461"/>
            <a:ext cx="4212334" cy="923330"/>
          </a:xfrm>
          <a:prstGeom prst="rect">
            <a:avLst/>
          </a:prstGeom>
          <a:noFill/>
        </p:spPr>
        <p:txBody>
          <a:bodyPr wrap="square" rtlCol="0">
            <a:spAutoFit/>
          </a:bodyPr>
          <a:lstStyle/>
          <a:p>
            <a:pPr defTabSz="457200"/>
            <a:r>
              <a:rPr lang="en-US" b="1" dirty="0" smtClean="0">
                <a:solidFill>
                  <a:srgbClr val="FFFFFF"/>
                </a:solidFill>
                <a:latin typeface="Corbel"/>
                <a:cs typeface="Corbel"/>
              </a:rPr>
              <a:t>Security Solutions </a:t>
            </a:r>
            <a:r>
              <a:rPr lang="en-US" b="1" dirty="0" smtClean="0">
                <a:solidFill>
                  <a:srgbClr val="FFFFFF"/>
                </a:solidFill>
                <a:latin typeface="Corbel"/>
                <a:cs typeface="Corbel"/>
              </a:rPr>
              <a:t>with </a:t>
            </a:r>
            <a:r>
              <a:rPr lang="en-US" b="1" dirty="0" smtClean="0">
                <a:solidFill>
                  <a:srgbClr val="FFFFFF"/>
                </a:solidFill>
                <a:latin typeface="Corbel"/>
                <a:cs typeface="Corbel"/>
              </a:rPr>
              <a:t>Sync Gateway</a:t>
            </a:r>
          </a:p>
          <a:p>
            <a:pPr defTabSz="457200"/>
            <a:endParaRPr lang="en-US" b="1" dirty="0" smtClean="0">
              <a:solidFill>
                <a:srgbClr val="FFFFFF"/>
              </a:solidFill>
              <a:latin typeface="Corbel"/>
              <a:cs typeface="Corbel"/>
            </a:endParaRPr>
          </a:p>
          <a:p>
            <a:pPr defTabSz="457200"/>
            <a:endParaRPr lang="en-US" dirty="0">
              <a:solidFill>
                <a:srgbClr val="1E1C1C"/>
              </a:solidFill>
              <a:latin typeface="Corbel"/>
            </a:endParaRPr>
          </a:p>
        </p:txBody>
      </p:sp>
      <p:grpSp>
        <p:nvGrpSpPr>
          <p:cNvPr id="17" name="Group 16"/>
          <p:cNvGrpSpPr>
            <a:grpSpLocks noChangeAspect="1"/>
          </p:cNvGrpSpPr>
          <p:nvPr/>
        </p:nvGrpSpPr>
        <p:grpSpPr>
          <a:xfrm>
            <a:off x="2416344" y="1087354"/>
            <a:ext cx="576124" cy="517937"/>
            <a:chOff x="4445303" y="1950966"/>
            <a:chExt cx="755044" cy="614713"/>
          </a:xfrm>
          <a:solidFill>
            <a:srgbClr val="E30202"/>
          </a:solidFill>
        </p:grpSpPr>
        <p:grpSp>
          <p:nvGrpSpPr>
            <p:cNvPr id="18" name="Group 17"/>
            <p:cNvGrpSpPr/>
            <p:nvPr/>
          </p:nvGrpSpPr>
          <p:grpSpPr>
            <a:xfrm>
              <a:off x="4445303" y="1950966"/>
              <a:ext cx="685860" cy="614713"/>
              <a:chOff x="4445303" y="1950966"/>
              <a:chExt cx="685860" cy="614713"/>
            </a:xfrm>
            <a:grpFill/>
          </p:grpSpPr>
          <p:sp>
            <p:nvSpPr>
              <p:cNvPr id="22" name="Block Arc 21"/>
              <p:cNvSpPr/>
              <p:nvPr/>
            </p:nvSpPr>
            <p:spPr bwMode="auto">
              <a:xfrm rot="10800000">
                <a:off x="4516450" y="1950966"/>
                <a:ext cx="614713" cy="614713"/>
              </a:xfrm>
              <a:prstGeom prst="blockArc">
                <a:avLst>
                  <a:gd name="adj1" fmla="val 13752892"/>
                  <a:gd name="adj2" fmla="val 108020"/>
                  <a:gd name="adj3" fmla="val 13258"/>
                </a:avLst>
              </a:prstGeom>
              <a:grpFill/>
              <a:ln w="28575">
                <a:noFill/>
              </a:ln>
            </p:spPr>
            <p:txBody>
              <a:bodyPr anchor="ctr"/>
              <a:lstStyle/>
              <a:p>
                <a:pPr defTabSz="457200">
                  <a:lnSpc>
                    <a:spcPct val="80000"/>
                  </a:lnSpc>
                  <a:defRPr/>
                </a:pPr>
                <a:endParaRPr lang="en-US" sz="1400" b="1" dirty="0">
                  <a:solidFill>
                    <a:prstClr val="white"/>
                  </a:solidFill>
                  <a:latin typeface="Calibri"/>
                </a:endParaRPr>
              </a:p>
            </p:txBody>
          </p:sp>
          <p:sp>
            <p:nvSpPr>
              <p:cNvPr id="23" name="Isosceles Triangle 50"/>
              <p:cNvSpPr>
                <a:spLocks noChangeArrowheads="1"/>
              </p:cNvSpPr>
              <p:nvPr/>
            </p:nvSpPr>
            <p:spPr bwMode="auto">
              <a:xfrm>
                <a:off x="4445303" y="2126598"/>
                <a:ext cx="219423" cy="131724"/>
              </a:xfrm>
              <a:prstGeom prst="triangle">
                <a:avLst>
                  <a:gd name="adj" fmla="val 50000"/>
                </a:avLst>
              </a:prstGeom>
              <a:grpFill/>
              <a:ln>
                <a:noFill/>
              </a:ln>
            </p:spPr>
            <p:txBody>
              <a:bodyPr anchor="ctr"/>
              <a:lstStyle/>
              <a:p>
                <a:pPr defTabSz="457200">
                  <a:lnSpc>
                    <a:spcPct val="80000"/>
                  </a:lnSpc>
                </a:pPr>
                <a:endParaRPr lang="en-US" sz="1400" b="1">
                  <a:solidFill>
                    <a:prstClr val="white"/>
                  </a:solidFill>
                  <a:latin typeface="Calibri"/>
                </a:endParaRPr>
              </a:p>
            </p:txBody>
          </p:sp>
        </p:grpSp>
        <p:grpSp>
          <p:nvGrpSpPr>
            <p:cNvPr id="19" name="Group 18"/>
            <p:cNvGrpSpPr/>
            <p:nvPr/>
          </p:nvGrpSpPr>
          <p:grpSpPr>
            <a:xfrm rot="10800000">
              <a:off x="4514487" y="1950966"/>
              <a:ext cx="685860" cy="614713"/>
              <a:chOff x="4445303" y="1950966"/>
              <a:chExt cx="685860" cy="614713"/>
            </a:xfrm>
            <a:grpFill/>
          </p:grpSpPr>
          <p:sp>
            <p:nvSpPr>
              <p:cNvPr id="20" name="Block Arc 19"/>
              <p:cNvSpPr/>
              <p:nvPr/>
            </p:nvSpPr>
            <p:spPr bwMode="auto">
              <a:xfrm rot="10800000">
                <a:off x="4516450" y="1950966"/>
                <a:ext cx="614713" cy="614713"/>
              </a:xfrm>
              <a:prstGeom prst="blockArc">
                <a:avLst>
                  <a:gd name="adj1" fmla="val 13752892"/>
                  <a:gd name="adj2" fmla="val 108020"/>
                  <a:gd name="adj3" fmla="val 13258"/>
                </a:avLst>
              </a:prstGeom>
              <a:grpFill/>
              <a:ln w="28575">
                <a:noFill/>
              </a:ln>
            </p:spPr>
            <p:txBody>
              <a:bodyPr anchor="ctr"/>
              <a:lstStyle/>
              <a:p>
                <a:pPr defTabSz="457200">
                  <a:lnSpc>
                    <a:spcPct val="80000"/>
                  </a:lnSpc>
                  <a:defRPr/>
                </a:pPr>
                <a:endParaRPr lang="en-US" sz="1400" b="1" dirty="0">
                  <a:solidFill>
                    <a:prstClr val="white"/>
                  </a:solidFill>
                  <a:latin typeface="Calibri"/>
                </a:endParaRPr>
              </a:p>
            </p:txBody>
          </p:sp>
          <p:sp>
            <p:nvSpPr>
              <p:cNvPr id="21" name="Isosceles Triangle 50"/>
              <p:cNvSpPr>
                <a:spLocks noChangeArrowheads="1"/>
              </p:cNvSpPr>
              <p:nvPr/>
            </p:nvSpPr>
            <p:spPr bwMode="auto">
              <a:xfrm>
                <a:off x="4445303" y="2126598"/>
                <a:ext cx="219423" cy="131724"/>
              </a:xfrm>
              <a:prstGeom prst="triangle">
                <a:avLst>
                  <a:gd name="adj" fmla="val 50000"/>
                </a:avLst>
              </a:prstGeom>
              <a:grpFill/>
              <a:ln>
                <a:noFill/>
              </a:ln>
            </p:spPr>
            <p:txBody>
              <a:bodyPr anchor="ctr"/>
              <a:lstStyle/>
              <a:p>
                <a:pPr defTabSz="457200">
                  <a:lnSpc>
                    <a:spcPct val="80000"/>
                  </a:lnSpc>
                </a:pPr>
                <a:endParaRPr lang="en-US" sz="1400" b="1">
                  <a:solidFill>
                    <a:prstClr val="white"/>
                  </a:solidFill>
                  <a:latin typeface="Calibri"/>
                </a:endParaRPr>
              </a:p>
            </p:txBody>
          </p:sp>
        </p:grpSp>
      </p:grpSp>
      <p:grpSp>
        <p:nvGrpSpPr>
          <p:cNvPr id="38" name="Group 37"/>
          <p:cNvGrpSpPr>
            <a:grpSpLocks noChangeAspect="1"/>
          </p:cNvGrpSpPr>
          <p:nvPr/>
        </p:nvGrpSpPr>
        <p:grpSpPr>
          <a:xfrm>
            <a:off x="2415338" y="2452264"/>
            <a:ext cx="577130" cy="470224"/>
            <a:chOff x="4445303" y="1950966"/>
            <a:chExt cx="755046" cy="614716"/>
          </a:xfrm>
          <a:solidFill>
            <a:srgbClr val="E30202"/>
          </a:solidFill>
        </p:grpSpPr>
        <p:grpSp>
          <p:nvGrpSpPr>
            <p:cNvPr id="39" name="Group 38"/>
            <p:cNvGrpSpPr/>
            <p:nvPr/>
          </p:nvGrpSpPr>
          <p:grpSpPr>
            <a:xfrm>
              <a:off x="4445303" y="1950966"/>
              <a:ext cx="685860" cy="614713"/>
              <a:chOff x="4445303" y="1950966"/>
              <a:chExt cx="685860" cy="614713"/>
            </a:xfrm>
            <a:grpFill/>
          </p:grpSpPr>
          <p:sp>
            <p:nvSpPr>
              <p:cNvPr id="43" name="Block Arc 42"/>
              <p:cNvSpPr/>
              <p:nvPr/>
            </p:nvSpPr>
            <p:spPr bwMode="auto">
              <a:xfrm rot="10800000">
                <a:off x="4516450" y="1950966"/>
                <a:ext cx="614713" cy="614713"/>
              </a:xfrm>
              <a:prstGeom prst="blockArc">
                <a:avLst>
                  <a:gd name="adj1" fmla="val 13752892"/>
                  <a:gd name="adj2" fmla="val 108020"/>
                  <a:gd name="adj3" fmla="val 13258"/>
                </a:avLst>
              </a:prstGeom>
              <a:grpFill/>
              <a:ln w="28575">
                <a:noFill/>
              </a:ln>
            </p:spPr>
            <p:txBody>
              <a:bodyPr anchor="ctr"/>
              <a:lstStyle/>
              <a:p>
                <a:pPr defTabSz="457200">
                  <a:lnSpc>
                    <a:spcPct val="80000"/>
                  </a:lnSpc>
                  <a:defRPr/>
                </a:pPr>
                <a:endParaRPr lang="en-US" sz="1400" b="1" dirty="0">
                  <a:solidFill>
                    <a:prstClr val="white"/>
                  </a:solidFill>
                  <a:latin typeface="Calibri"/>
                </a:endParaRPr>
              </a:p>
            </p:txBody>
          </p:sp>
          <p:sp>
            <p:nvSpPr>
              <p:cNvPr id="44" name="Isosceles Triangle 50"/>
              <p:cNvSpPr>
                <a:spLocks noChangeArrowheads="1"/>
              </p:cNvSpPr>
              <p:nvPr/>
            </p:nvSpPr>
            <p:spPr bwMode="auto">
              <a:xfrm>
                <a:off x="4445303" y="2126598"/>
                <a:ext cx="219423" cy="131724"/>
              </a:xfrm>
              <a:prstGeom prst="triangle">
                <a:avLst>
                  <a:gd name="adj" fmla="val 50000"/>
                </a:avLst>
              </a:prstGeom>
              <a:grpFill/>
              <a:ln>
                <a:noFill/>
              </a:ln>
            </p:spPr>
            <p:txBody>
              <a:bodyPr anchor="ctr"/>
              <a:lstStyle/>
              <a:p>
                <a:pPr defTabSz="457200">
                  <a:lnSpc>
                    <a:spcPct val="80000"/>
                  </a:lnSpc>
                </a:pPr>
                <a:endParaRPr lang="en-US" sz="1400" b="1">
                  <a:solidFill>
                    <a:prstClr val="white"/>
                  </a:solidFill>
                  <a:latin typeface="Calibri"/>
                </a:endParaRPr>
              </a:p>
            </p:txBody>
          </p:sp>
        </p:grpSp>
        <p:grpSp>
          <p:nvGrpSpPr>
            <p:cNvPr id="40" name="Group 39"/>
            <p:cNvGrpSpPr/>
            <p:nvPr/>
          </p:nvGrpSpPr>
          <p:grpSpPr>
            <a:xfrm rot="10800000">
              <a:off x="4514486" y="1950968"/>
              <a:ext cx="685863" cy="614714"/>
              <a:chOff x="4445301" y="1950963"/>
              <a:chExt cx="685863" cy="614714"/>
            </a:xfrm>
            <a:grpFill/>
          </p:grpSpPr>
          <p:sp>
            <p:nvSpPr>
              <p:cNvPr id="41" name="Block Arc 40"/>
              <p:cNvSpPr/>
              <p:nvPr/>
            </p:nvSpPr>
            <p:spPr bwMode="auto">
              <a:xfrm rot="10800000">
                <a:off x="4516448" y="1950963"/>
                <a:ext cx="614716" cy="614714"/>
              </a:xfrm>
              <a:prstGeom prst="blockArc">
                <a:avLst>
                  <a:gd name="adj1" fmla="val 13752892"/>
                  <a:gd name="adj2" fmla="val 108020"/>
                  <a:gd name="adj3" fmla="val 13258"/>
                </a:avLst>
              </a:prstGeom>
              <a:grpFill/>
              <a:ln w="28575">
                <a:noFill/>
              </a:ln>
            </p:spPr>
            <p:txBody>
              <a:bodyPr anchor="ctr"/>
              <a:lstStyle/>
              <a:p>
                <a:pPr defTabSz="457200">
                  <a:lnSpc>
                    <a:spcPct val="80000"/>
                  </a:lnSpc>
                  <a:defRPr/>
                </a:pPr>
                <a:endParaRPr lang="en-US" sz="1400" b="1" dirty="0">
                  <a:solidFill>
                    <a:prstClr val="white"/>
                  </a:solidFill>
                  <a:latin typeface="Calibri"/>
                </a:endParaRPr>
              </a:p>
            </p:txBody>
          </p:sp>
          <p:sp>
            <p:nvSpPr>
              <p:cNvPr id="42" name="Isosceles Triangle 50"/>
              <p:cNvSpPr>
                <a:spLocks noChangeArrowheads="1"/>
              </p:cNvSpPr>
              <p:nvPr/>
            </p:nvSpPr>
            <p:spPr bwMode="auto">
              <a:xfrm>
                <a:off x="4445301" y="2126597"/>
                <a:ext cx="219424" cy="131724"/>
              </a:xfrm>
              <a:prstGeom prst="triangle">
                <a:avLst>
                  <a:gd name="adj" fmla="val 50000"/>
                </a:avLst>
              </a:prstGeom>
              <a:grpFill/>
              <a:ln>
                <a:noFill/>
              </a:ln>
            </p:spPr>
            <p:txBody>
              <a:bodyPr anchor="ctr"/>
              <a:lstStyle/>
              <a:p>
                <a:pPr defTabSz="457200">
                  <a:lnSpc>
                    <a:spcPct val="80000"/>
                  </a:lnSpc>
                </a:pPr>
                <a:endParaRPr lang="en-US" sz="1400" b="1">
                  <a:solidFill>
                    <a:prstClr val="white"/>
                  </a:solidFill>
                  <a:latin typeface="Calibri"/>
                </a:endParaRPr>
              </a:p>
            </p:txBody>
          </p:sp>
        </p:grpSp>
      </p:grpSp>
      <p:sp>
        <p:nvSpPr>
          <p:cNvPr id="35" name="TextBox 34"/>
          <p:cNvSpPr txBox="1"/>
          <p:nvPr/>
        </p:nvSpPr>
        <p:spPr>
          <a:xfrm>
            <a:off x="-2" y="805517"/>
            <a:ext cx="2113617" cy="2369880"/>
          </a:xfrm>
          <a:prstGeom prst="rect">
            <a:avLst/>
          </a:prstGeom>
          <a:noFill/>
        </p:spPr>
        <p:txBody>
          <a:bodyPr wrap="square" rtlCol="0">
            <a:spAutoFit/>
          </a:bodyPr>
          <a:lstStyle/>
          <a:p>
            <a:pPr defTabSz="457200"/>
            <a:r>
              <a:rPr lang="en-US" sz="2000" b="1" dirty="0" smtClean="0">
                <a:solidFill>
                  <a:srgbClr val="FFFFFF"/>
                </a:solidFill>
                <a:latin typeface="Corbel"/>
                <a:cs typeface="Corbel"/>
              </a:rPr>
              <a:t>Secure </a:t>
            </a:r>
            <a:r>
              <a:rPr lang="en-US" sz="2000" b="1" dirty="0" smtClean="0">
                <a:solidFill>
                  <a:srgbClr val="FFFFFF"/>
                </a:solidFill>
                <a:latin typeface="Corbel"/>
                <a:cs typeface="Corbel"/>
              </a:rPr>
              <a:t>Sync to Mobile Apps </a:t>
            </a:r>
          </a:p>
          <a:p>
            <a:pPr defTabSz="457200"/>
            <a:endParaRPr lang="en-US" sz="3600" b="1" dirty="0" smtClean="0">
              <a:solidFill>
                <a:srgbClr val="FFFFFF"/>
              </a:solidFill>
              <a:latin typeface="Corbel"/>
              <a:cs typeface="Corbel"/>
            </a:endParaRPr>
          </a:p>
          <a:p>
            <a:pPr defTabSz="457200"/>
            <a:endParaRPr lang="en-US" sz="3600" b="1" dirty="0" smtClean="0">
              <a:solidFill>
                <a:srgbClr val="FFFFFF"/>
              </a:solidFill>
              <a:latin typeface="Corbel"/>
              <a:cs typeface="Corbel"/>
            </a:endParaRPr>
          </a:p>
          <a:p>
            <a:pPr defTabSz="457200"/>
            <a:endParaRPr lang="en-US" b="1" dirty="0" smtClean="0">
              <a:solidFill>
                <a:srgbClr val="FFFFFF"/>
              </a:solidFill>
              <a:latin typeface="Corbel"/>
              <a:cs typeface="Corbel"/>
            </a:endParaRPr>
          </a:p>
          <a:p>
            <a:pPr defTabSz="457200"/>
            <a:endParaRPr lang="en-US" dirty="0">
              <a:solidFill>
                <a:srgbClr val="1E1C1C"/>
              </a:solidFill>
              <a:latin typeface="Corbel"/>
            </a:endParaRPr>
          </a:p>
        </p:txBody>
      </p:sp>
      <p:pic>
        <p:nvPicPr>
          <p:cNvPr id="36" name="Picture 35" descr="Screen Shot 2017-01-25 at 4.13.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7853" y="3476384"/>
            <a:ext cx="5591143" cy="1376135"/>
          </a:xfrm>
          <a:prstGeom prst="rect">
            <a:avLst/>
          </a:prstGeom>
        </p:spPr>
      </p:pic>
    </p:spTree>
    <p:extLst>
      <p:ext uri="{BB962C8B-B14F-4D97-AF65-F5344CB8AC3E}">
        <p14:creationId xmlns:p14="http://schemas.microsoft.com/office/powerpoint/2010/main" val="25258003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6537E-6 -9.32674E-7 L 0.00034 0.20105 " pathEditMode="relative" rAng="0" ptsTypes="AA">
                                      <p:cBhvr>
                                        <p:cTn id="6" dur="500" fill="hold"/>
                                        <p:tgtEl>
                                          <p:spTgt spid="17"/>
                                        </p:tgtEl>
                                        <p:attrNameLst>
                                          <p:attrName>ppt_x</p:attrName>
                                          <p:attrName>ppt_y</p:attrName>
                                        </p:attrNameLst>
                                      </p:cBhvr>
                                      <p:rCtr x="17" y="10037"/>
                                    </p:animMotion>
                                  </p:childTnLst>
                                </p:cTn>
                              </p:par>
                            </p:childTnLst>
                          </p:cTn>
                        </p:par>
                        <p:par>
                          <p:cTn id="7" fill="hold">
                            <p:stCondLst>
                              <p:cond delay="500"/>
                            </p:stCondLst>
                            <p:childTnLst>
                              <p:par>
                                <p:cTn id="8" presetID="8" presetClass="emph" presetSubtype="0" repeatCount="2000" fill="hold" nodeType="afterEffect">
                                  <p:stCondLst>
                                    <p:cond delay="0"/>
                                  </p:stCondLst>
                                  <p:childTnLst>
                                    <p:animRot by="10800000">
                                      <p:cBhvr>
                                        <p:cTn id="9" dur="2000" fill="hold"/>
                                        <p:tgtEl>
                                          <p:spTgt spid="17"/>
                                        </p:tgtEl>
                                        <p:attrNameLst>
                                          <p:attrName>r</p:attrName>
                                        </p:attrNameLst>
                                      </p:cBhvr>
                                    </p:animRot>
                                  </p:childTnLst>
                                </p:cTn>
                              </p:par>
                            </p:childTnLst>
                          </p:cTn>
                        </p:par>
                        <p:par>
                          <p:cTn id="10" fill="hold">
                            <p:stCondLst>
                              <p:cond delay="4500"/>
                            </p:stCondLst>
                            <p:childTnLst>
                              <p:par>
                                <p:cTn id="11" presetID="1" presetClass="exit" presetSubtype="0" fill="hold" nodeType="after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2.6537E-6 -9.32674E-7 L 0.00034 0.20105 " pathEditMode="relative" rAng="0" ptsTypes="AA">
                                      <p:cBhvr>
                                        <p:cTn id="18" dur="500" fill="hold"/>
                                        <p:tgtEl>
                                          <p:spTgt spid="38"/>
                                        </p:tgtEl>
                                        <p:attrNameLst>
                                          <p:attrName>ppt_x</p:attrName>
                                          <p:attrName>ppt_y</p:attrName>
                                        </p:attrNameLst>
                                      </p:cBhvr>
                                      <p:rCtr x="17" y="10037"/>
                                    </p:animMotion>
                                  </p:childTnLst>
                                </p:cTn>
                              </p:par>
                            </p:childTnLst>
                          </p:cTn>
                        </p:par>
                        <p:par>
                          <p:cTn id="19" fill="hold">
                            <p:stCondLst>
                              <p:cond delay="500"/>
                            </p:stCondLst>
                            <p:childTnLst>
                              <p:par>
                                <p:cTn id="20" presetID="8" presetClass="emph" presetSubtype="0" repeatCount="2000" fill="hold" nodeType="afterEffect">
                                  <p:stCondLst>
                                    <p:cond delay="0"/>
                                  </p:stCondLst>
                                  <p:childTnLst>
                                    <p:animRot by="10800000">
                                      <p:cBhvr>
                                        <p:cTn id="21" dur="2000" fill="hold"/>
                                        <p:tgtEl>
                                          <p:spTgt spid="38"/>
                                        </p:tgtEl>
                                        <p:attrNameLst>
                                          <p:attrName>r</p:attrName>
                                        </p:attrNameLst>
                                      </p:cBhvr>
                                    </p:animRot>
                                  </p:childTnLst>
                                </p:cTn>
                              </p:par>
                            </p:childTnLst>
                          </p:cTn>
                        </p:par>
                        <p:par>
                          <p:cTn id="22" fill="hold">
                            <p:stCondLst>
                              <p:cond delay="4500"/>
                            </p:stCondLst>
                            <p:childTnLst>
                              <p:par>
                                <p:cTn id="23" presetID="1" presetClass="exit" presetSubtype="0" fill="hold" nodeType="afterEffect">
                                  <p:stCondLst>
                                    <p:cond delay="0"/>
                                  </p:stCondLst>
                                  <p:childTnLst>
                                    <p:set>
                                      <p:cBhvr>
                                        <p:cTn id="24"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9-15 at 10.13.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 y="0"/>
            <a:ext cx="2113617" cy="6858000"/>
          </a:xfrm>
          <a:prstGeom prst="rect">
            <a:avLst/>
          </a:prstGeom>
        </p:spPr>
      </p:pic>
      <p:sp>
        <p:nvSpPr>
          <p:cNvPr id="6" name="Rounded Rectangle 5"/>
          <p:cNvSpPr/>
          <p:nvPr/>
        </p:nvSpPr>
        <p:spPr>
          <a:xfrm>
            <a:off x="3127853" y="774903"/>
            <a:ext cx="5591143" cy="1046711"/>
          </a:xfrm>
          <a:prstGeom prst="roundRect">
            <a:avLst/>
          </a:prstGeom>
          <a:solidFill>
            <a:srgbClr val="E6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orbel"/>
            </a:endParaRPr>
          </a:p>
        </p:txBody>
      </p:sp>
      <p:sp>
        <p:nvSpPr>
          <p:cNvPr id="7" name="Rounded Rectangle 6"/>
          <p:cNvSpPr/>
          <p:nvPr/>
        </p:nvSpPr>
        <p:spPr>
          <a:xfrm>
            <a:off x="3127853" y="2143967"/>
            <a:ext cx="5591143" cy="1113991"/>
          </a:xfrm>
          <a:prstGeom prst="roundRect">
            <a:avLst/>
          </a:prstGeom>
          <a:solidFill>
            <a:srgbClr val="E6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orbel"/>
            </a:endParaRPr>
          </a:p>
        </p:txBody>
      </p:sp>
      <p:sp>
        <p:nvSpPr>
          <p:cNvPr id="8" name="Rounded Rectangle 7"/>
          <p:cNvSpPr/>
          <p:nvPr/>
        </p:nvSpPr>
        <p:spPr>
          <a:xfrm>
            <a:off x="3127853" y="3604578"/>
            <a:ext cx="5591143" cy="1070623"/>
          </a:xfrm>
          <a:prstGeom prst="roundRect">
            <a:avLst/>
          </a:prstGeom>
          <a:solidFill>
            <a:srgbClr val="E6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orbel"/>
            </a:endParaRPr>
          </a:p>
        </p:txBody>
      </p:sp>
      <p:pic>
        <p:nvPicPr>
          <p:cNvPr id="9" name="Picture 8" descr="Screen Shot 2015-09-15 at 10.21.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3"/>
            <a:ext cx="616098" cy="697608"/>
          </a:xfrm>
          <a:prstGeom prst="rect">
            <a:avLst/>
          </a:prstGeom>
        </p:spPr>
      </p:pic>
      <p:sp>
        <p:nvSpPr>
          <p:cNvPr id="11" name="TextBox 10"/>
          <p:cNvSpPr txBox="1"/>
          <p:nvPr/>
        </p:nvSpPr>
        <p:spPr>
          <a:xfrm>
            <a:off x="3243692" y="1012931"/>
            <a:ext cx="4652956" cy="646331"/>
          </a:xfrm>
          <a:prstGeom prst="rect">
            <a:avLst/>
          </a:prstGeom>
          <a:noFill/>
        </p:spPr>
        <p:txBody>
          <a:bodyPr wrap="square" rtlCol="0">
            <a:spAutoFit/>
          </a:bodyPr>
          <a:lstStyle/>
          <a:p>
            <a:pPr defTabSz="457200"/>
            <a:r>
              <a:rPr lang="en-US" b="1" dirty="0" smtClean="0">
                <a:solidFill>
                  <a:srgbClr val="FFFFFF"/>
                </a:solidFill>
                <a:latin typeface="Corbel"/>
                <a:cs typeface="Corbel"/>
              </a:rPr>
              <a:t>Encryption:  On Device Database</a:t>
            </a:r>
            <a:endParaRPr lang="en-US" b="1" dirty="0" smtClean="0">
              <a:solidFill>
                <a:srgbClr val="FFFFFF"/>
              </a:solidFill>
              <a:latin typeface="Corbel"/>
              <a:cs typeface="Corbel"/>
            </a:endParaRPr>
          </a:p>
          <a:p>
            <a:pPr defTabSz="457200"/>
            <a:endParaRPr lang="en-US" dirty="0">
              <a:solidFill>
                <a:srgbClr val="1E1C1C"/>
              </a:solidFill>
              <a:latin typeface="Corbel"/>
            </a:endParaRPr>
          </a:p>
        </p:txBody>
      </p:sp>
      <p:sp>
        <p:nvSpPr>
          <p:cNvPr id="12" name="TextBox 11"/>
          <p:cNvSpPr txBox="1"/>
          <p:nvPr/>
        </p:nvSpPr>
        <p:spPr>
          <a:xfrm>
            <a:off x="3243691" y="2384020"/>
            <a:ext cx="4652957" cy="923330"/>
          </a:xfrm>
          <a:prstGeom prst="rect">
            <a:avLst/>
          </a:prstGeom>
          <a:noFill/>
        </p:spPr>
        <p:txBody>
          <a:bodyPr wrap="square" rtlCol="0">
            <a:spAutoFit/>
          </a:bodyPr>
          <a:lstStyle/>
          <a:p>
            <a:pPr defTabSz="457200"/>
            <a:r>
              <a:rPr lang="en-US" b="1" dirty="0" smtClean="0">
                <a:solidFill>
                  <a:srgbClr val="FFFFFF"/>
                </a:solidFill>
                <a:latin typeface="Corbel"/>
                <a:cs typeface="Corbel"/>
              </a:rPr>
              <a:t>Data Encryption in </a:t>
            </a:r>
            <a:r>
              <a:rPr lang="en-US" b="1" dirty="0" err="1" smtClean="0">
                <a:solidFill>
                  <a:srgbClr val="FFFFFF"/>
                </a:solidFill>
                <a:latin typeface="Corbel"/>
                <a:cs typeface="Corbel"/>
              </a:rPr>
              <a:t>Couchbase</a:t>
            </a:r>
            <a:r>
              <a:rPr lang="en-US" b="1" dirty="0" smtClean="0">
                <a:solidFill>
                  <a:srgbClr val="FFFFFF"/>
                </a:solidFill>
                <a:latin typeface="Corbel"/>
                <a:cs typeface="Corbel"/>
              </a:rPr>
              <a:t> Server</a:t>
            </a:r>
            <a:endParaRPr lang="en-US" b="1" dirty="0" smtClean="0">
              <a:solidFill>
                <a:srgbClr val="FFFFFF"/>
              </a:solidFill>
              <a:latin typeface="Corbel"/>
              <a:cs typeface="Corbel"/>
            </a:endParaRPr>
          </a:p>
          <a:p>
            <a:pPr defTabSz="457200"/>
            <a:endParaRPr lang="en-US" b="1" dirty="0" smtClean="0">
              <a:solidFill>
                <a:srgbClr val="FFFFFF"/>
              </a:solidFill>
              <a:latin typeface="Corbel"/>
              <a:cs typeface="Corbel"/>
            </a:endParaRPr>
          </a:p>
          <a:p>
            <a:pPr defTabSz="457200"/>
            <a:endParaRPr lang="en-US" dirty="0">
              <a:solidFill>
                <a:srgbClr val="1E1C1C"/>
              </a:solidFill>
              <a:latin typeface="Corbel"/>
            </a:endParaRPr>
          </a:p>
        </p:txBody>
      </p:sp>
      <p:sp>
        <p:nvSpPr>
          <p:cNvPr id="13" name="TextBox 12"/>
          <p:cNvSpPr txBox="1"/>
          <p:nvPr/>
        </p:nvSpPr>
        <p:spPr>
          <a:xfrm>
            <a:off x="3243692" y="3812461"/>
            <a:ext cx="4212334" cy="923330"/>
          </a:xfrm>
          <a:prstGeom prst="rect">
            <a:avLst/>
          </a:prstGeom>
          <a:noFill/>
        </p:spPr>
        <p:txBody>
          <a:bodyPr wrap="square" rtlCol="0">
            <a:spAutoFit/>
          </a:bodyPr>
          <a:lstStyle/>
          <a:p>
            <a:pPr defTabSz="457200"/>
            <a:r>
              <a:rPr lang="en-US" b="1" dirty="0" smtClean="0">
                <a:solidFill>
                  <a:srgbClr val="FFFFFF"/>
                </a:solidFill>
                <a:latin typeface="Corbel"/>
                <a:cs typeface="Corbel"/>
              </a:rPr>
              <a:t>Security Solutions with Sync Gateway</a:t>
            </a:r>
          </a:p>
          <a:p>
            <a:pPr defTabSz="457200"/>
            <a:endParaRPr lang="en-US" b="1" dirty="0" smtClean="0">
              <a:solidFill>
                <a:srgbClr val="FFFFFF"/>
              </a:solidFill>
              <a:latin typeface="Corbel"/>
              <a:cs typeface="Corbel"/>
            </a:endParaRPr>
          </a:p>
          <a:p>
            <a:pPr defTabSz="457200"/>
            <a:endParaRPr lang="en-US" dirty="0">
              <a:solidFill>
                <a:srgbClr val="1E1C1C"/>
              </a:solidFill>
              <a:latin typeface="Corbel"/>
            </a:endParaRPr>
          </a:p>
        </p:txBody>
      </p:sp>
      <p:sp>
        <p:nvSpPr>
          <p:cNvPr id="16" name="TextBox 15"/>
          <p:cNvSpPr txBox="1"/>
          <p:nvPr/>
        </p:nvSpPr>
        <p:spPr>
          <a:xfrm>
            <a:off x="3243692" y="5247841"/>
            <a:ext cx="5314168" cy="646331"/>
          </a:xfrm>
          <a:prstGeom prst="rect">
            <a:avLst/>
          </a:prstGeom>
          <a:noFill/>
        </p:spPr>
        <p:txBody>
          <a:bodyPr wrap="square" rtlCol="0">
            <a:spAutoFit/>
          </a:bodyPr>
          <a:lstStyle/>
          <a:p>
            <a:pPr defTabSz="457200"/>
            <a:r>
              <a:rPr lang="en-US" b="1" dirty="0" smtClean="0">
                <a:solidFill>
                  <a:srgbClr val="FFFFFF"/>
                </a:solidFill>
                <a:latin typeface="Corbel"/>
                <a:cs typeface="Corbel"/>
              </a:rPr>
              <a:t>Secured Architecture </a:t>
            </a:r>
            <a:endParaRPr lang="en-US" b="1" dirty="0" smtClean="0">
              <a:solidFill>
                <a:srgbClr val="FFFFFF"/>
              </a:solidFill>
              <a:latin typeface="Corbel"/>
              <a:cs typeface="Corbel"/>
            </a:endParaRPr>
          </a:p>
          <a:p>
            <a:pPr defTabSz="457200"/>
            <a:endParaRPr lang="en-US" dirty="0">
              <a:solidFill>
                <a:srgbClr val="1E1C1C"/>
              </a:solidFill>
              <a:latin typeface="Corbel"/>
            </a:endParaRPr>
          </a:p>
        </p:txBody>
      </p:sp>
      <p:grpSp>
        <p:nvGrpSpPr>
          <p:cNvPr id="17" name="Group 16"/>
          <p:cNvGrpSpPr>
            <a:grpSpLocks noChangeAspect="1"/>
          </p:cNvGrpSpPr>
          <p:nvPr/>
        </p:nvGrpSpPr>
        <p:grpSpPr>
          <a:xfrm>
            <a:off x="2416344" y="1087354"/>
            <a:ext cx="576124" cy="517937"/>
            <a:chOff x="4445303" y="1950966"/>
            <a:chExt cx="755044" cy="614713"/>
          </a:xfrm>
          <a:solidFill>
            <a:srgbClr val="E30202"/>
          </a:solidFill>
        </p:grpSpPr>
        <p:grpSp>
          <p:nvGrpSpPr>
            <p:cNvPr id="18" name="Group 17"/>
            <p:cNvGrpSpPr/>
            <p:nvPr/>
          </p:nvGrpSpPr>
          <p:grpSpPr>
            <a:xfrm>
              <a:off x="4445303" y="1950966"/>
              <a:ext cx="685860" cy="614713"/>
              <a:chOff x="4445303" y="1950966"/>
              <a:chExt cx="685860" cy="614713"/>
            </a:xfrm>
            <a:grpFill/>
          </p:grpSpPr>
          <p:sp>
            <p:nvSpPr>
              <p:cNvPr id="22" name="Block Arc 21"/>
              <p:cNvSpPr/>
              <p:nvPr/>
            </p:nvSpPr>
            <p:spPr bwMode="auto">
              <a:xfrm rot="10800000">
                <a:off x="4516450" y="1950966"/>
                <a:ext cx="614713" cy="614713"/>
              </a:xfrm>
              <a:prstGeom prst="blockArc">
                <a:avLst>
                  <a:gd name="adj1" fmla="val 13752892"/>
                  <a:gd name="adj2" fmla="val 108020"/>
                  <a:gd name="adj3" fmla="val 13258"/>
                </a:avLst>
              </a:prstGeom>
              <a:grpFill/>
              <a:ln w="28575">
                <a:noFill/>
              </a:ln>
            </p:spPr>
            <p:txBody>
              <a:bodyPr anchor="ctr"/>
              <a:lstStyle/>
              <a:p>
                <a:pPr defTabSz="457200">
                  <a:lnSpc>
                    <a:spcPct val="80000"/>
                  </a:lnSpc>
                  <a:defRPr/>
                </a:pPr>
                <a:endParaRPr lang="en-US" sz="1400" b="1" dirty="0">
                  <a:solidFill>
                    <a:prstClr val="white"/>
                  </a:solidFill>
                  <a:latin typeface="Calibri"/>
                </a:endParaRPr>
              </a:p>
            </p:txBody>
          </p:sp>
          <p:sp>
            <p:nvSpPr>
              <p:cNvPr id="23" name="Isosceles Triangle 50"/>
              <p:cNvSpPr>
                <a:spLocks noChangeArrowheads="1"/>
              </p:cNvSpPr>
              <p:nvPr/>
            </p:nvSpPr>
            <p:spPr bwMode="auto">
              <a:xfrm>
                <a:off x="4445303" y="2126598"/>
                <a:ext cx="219423" cy="131724"/>
              </a:xfrm>
              <a:prstGeom prst="triangle">
                <a:avLst>
                  <a:gd name="adj" fmla="val 50000"/>
                </a:avLst>
              </a:prstGeom>
              <a:grpFill/>
              <a:ln>
                <a:noFill/>
              </a:ln>
            </p:spPr>
            <p:txBody>
              <a:bodyPr anchor="ctr"/>
              <a:lstStyle/>
              <a:p>
                <a:pPr defTabSz="457200">
                  <a:lnSpc>
                    <a:spcPct val="80000"/>
                  </a:lnSpc>
                </a:pPr>
                <a:endParaRPr lang="en-US" sz="1400" b="1">
                  <a:solidFill>
                    <a:prstClr val="white"/>
                  </a:solidFill>
                  <a:latin typeface="Calibri"/>
                </a:endParaRPr>
              </a:p>
            </p:txBody>
          </p:sp>
        </p:grpSp>
        <p:grpSp>
          <p:nvGrpSpPr>
            <p:cNvPr id="19" name="Group 18"/>
            <p:cNvGrpSpPr/>
            <p:nvPr/>
          </p:nvGrpSpPr>
          <p:grpSpPr>
            <a:xfrm rot="10800000">
              <a:off x="4514487" y="1950966"/>
              <a:ext cx="685860" cy="614713"/>
              <a:chOff x="4445303" y="1950966"/>
              <a:chExt cx="685860" cy="614713"/>
            </a:xfrm>
            <a:grpFill/>
          </p:grpSpPr>
          <p:sp>
            <p:nvSpPr>
              <p:cNvPr id="20" name="Block Arc 19"/>
              <p:cNvSpPr/>
              <p:nvPr/>
            </p:nvSpPr>
            <p:spPr bwMode="auto">
              <a:xfrm rot="10800000">
                <a:off x="4516450" y="1950966"/>
                <a:ext cx="614713" cy="614713"/>
              </a:xfrm>
              <a:prstGeom prst="blockArc">
                <a:avLst>
                  <a:gd name="adj1" fmla="val 13752892"/>
                  <a:gd name="adj2" fmla="val 108020"/>
                  <a:gd name="adj3" fmla="val 13258"/>
                </a:avLst>
              </a:prstGeom>
              <a:grpFill/>
              <a:ln w="28575">
                <a:noFill/>
              </a:ln>
            </p:spPr>
            <p:txBody>
              <a:bodyPr anchor="ctr"/>
              <a:lstStyle/>
              <a:p>
                <a:pPr defTabSz="457200">
                  <a:lnSpc>
                    <a:spcPct val="80000"/>
                  </a:lnSpc>
                  <a:defRPr/>
                </a:pPr>
                <a:endParaRPr lang="en-US" sz="1400" b="1" dirty="0">
                  <a:solidFill>
                    <a:prstClr val="white"/>
                  </a:solidFill>
                  <a:latin typeface="Calibri"/>
                </a:endParaRPr>
              </a:p>
            </p:txBody>
          </p:sp>
          <p:sp>
            <p:nvSpPr>
              <p:cNvPr id="21" name="Isosceles Triangle 50"/>
              <p:cNvSpPr>
                <a:spLocks noChangeArrowheads="1"/>
              </p:cNvSpPr>
              <p:nvPr/>
            </p:nvSpPr>
            <p:spPr bwMode="auto">
              <a:xfrm>
                <a:off x="4445303" y="2126598"/>
                <a:ext cx="219423" cy="131724"/>
              </a:xfrm>
              <a:prstGeom prst="triangle">
                <a:avLst>
                  <a:gd name="adj" fmla="val 50000"/>
                </a:avLst>
              </a:prstGeom>
              <a:grpFill/>
              <a:ln>
                <a:noFill/>
              </a:ln>
            </p:spPr>
            <p:txBody>
              <a:bodyPr anchor="ctr"/>
              <a:lstStyle/>
              <a:p>
                <a:pPr defTabSz="457200">
                  <a:lnSpc>
                    <a:spcPct val="80000"/>
                  </a:lnSpc>
                </a:pPr>
                <a:endParaRPr lang="en-US" sz="1400" b="1">
                  <a:solidFill>
                    <a:prstClr val="white"/>
                  </a:solidFill>
                  <a:latin typeface="Calibri"/>
                </a:endParaRPr>
              </a:p>
            </p:txBody>
          </p:sp>
        </p:grpSp>
      </p:grpSp>
      <p:grpSp>
        <p:nvGrpSpPr>
          <p:cNvPr id="38" name="Group 37"/>
          <p:cNvGrpSpPr>
            <a:grpSpLocks noChangeAspect="1"/>
          </p:cNvGrpSpPr>
          <p:nvPr/>
        </p:nvGrpSpPr>
        <p:grpSpPr>
          <a:xfrm>
            <a:off x="2415338" y="2452264"/>
            <a:ext cx="577130" cy="470224"/>
            <a:chOff x="4445303" y="1950966"/>
            <a:chExt cx="755046" cy="614716"/>
          </a:xfrm>
          <a:solidFill>
            <a:srgbClr val="E30202"/>
          </a:solidFill>
        </p:grpSpPr>
        <p:grpSp>
          <p:nvGrpSpPr>
            <p:cNvPr id="39" name="Group 38"/>
            <p:cNvGrpSpPr/>
            <p:nvPr/>
          </p:nvGrpSpPr>
          <p:grpSpPr>
            <a:xfrm>
              <a:off x="4445303" y="1950966"/>
              <a:ext cx="685860" cy="614713"/>
              <a:chOff x="4445303" y="1950966"/>
              <a:chExt cx="685860" cy="614713"/>
            </a:xfrm>
            <a:grpFill/>
          </p:grpSpPr>
          <p:sp>
            <p:nvSpPr>
              <p:cNvPr id="43" name="Block Arc 42"/>
              <p:cNvSpPr/>
              <p:nvPr/>
            </p:nvSpPr>
            <p:spPr bwMode="auto">
              <a:xfrm rot="10800000">
                <a:off x="4516450" y="1950966"/>
                <a:ext cx="614713" cy="614713"/>
              </a:xfrm>
              <a:prstGeom prst="blockArc">
                <a:avLst>
                  <a:gd name="adj1" fmla="val 13752892"/>
                  <a:gd name="adj2" fmla="val 108020"/>
                  <a:gd name="adj3" fmla="val 13258"/>
                </a:avLst>
              </a:prstGeom>
              <a:grpFill/>
              <a:ln w="28575">
                <a:noFill/>
              </a:ln>
            </p:spPr>
            <p:txBody>
              <a:bodyPr anchor="ctr"/>
              <a:lstStyle/>
              <a:p>
                <a:pPr defTabSz="457200">
                  <a:lnSpc>
                    <a:spcPct val="80000"/>
                  </a:lnSpc>
                  <a:defRPr/>
                </a:pPr>
                <a:endParaRPr lang="en-US" sz="1400" b="1" dirty="0">
                  <a:solidFill>
                    <a:prstClr val="white"/>
                  </a:solidFill>
                  <a:latin typeface="Calibri"/>
                </a:endParaRPr>
              </a:p>
            </p:txBody>
          </p:sp>
          <p:sp>
            <p:nvSpPr>
              <p:cNvPr id="44" name="Isosceles Triangle 50"/>
              <p:cNvSpPr>
                <a:spLocks noChangeArrowheads="1"/>
              </p:cNvSpPr>
              <p:nvPr/>
            </p:nvSpPr>
            <p:spPr bwMode="auto">
              <a:xfrm>
                <a:off x="4445303" y="2126598"/>
                <a:ext cx="219423" cy="131724"/>
              </a:xfrm>
              <a:prstGeom prst="triangle">
                <a:avLst>
                  <a:gd name="adj" fmla="val 50000"/>
                </a:avLst>
              </a:prstGeom>
              <a:grpFill/>
              <a:ln>
                <a:noFill/>
              </a:ln>
            </p:spPr>
            <p:txBody>
              <a:bodyPr anchor="ctr"/>
              <a:lstStyle/>
              <a:p>
                <a:pPr defTabSz="457200">
                  <a:lnSpc>
                    <a:spcPct val="80000"/>
                  </a:lnSpc>
                </a:pPr>
                <a:endParaRPr lang="en-US" sz="1400" b="1">
                  <a:solidFill>
                    <a:prstClr val="white"/>
                  </a:solidFill>
                  <a:latin typeface="Calibri"/>
                </a:endParaRPr>
              </a:p>
            </p:txBody>
          </p:sp>
        </p:grpSp>
        <p:grpSp>
          <p:nvGrpSpPr>
            <p:cNvPr id="40" name="Group 39"/>
            <p:cNvGrpSpPr/>
            <p:nvPr/>
          </p:nvGrpSpPr>
          <p:grpSpPr>
            <a:xfrm rot="10800000">
              <a:off x="4514486" y="1950968"/>
              <a:ext cx="685863" cy="614714"/>
              <a:chOff x="4445301" y="1950963"/>
              <a:chExt cx="685863" cy="614714"/>
            </a:xfrm>
            <a:grpFill/>
          </p:grpSpPr>
          <p:sp>
            <p:nvSpPr>
              <p:cNvPr id="41" name="Block Arc 40"/>
              <p:cNvSpPr/>
              <p:nvPr/>
            </p:nvSpPr>
            <p:spPr bwMode="auto">
              <a:xfrm rot="10800000">
                <a:off x="4516448" y="1950963"/>
                <a:ext cx="614716" cy="614714"/>
              </a:xfrm>
              <a:prstGeom prst="blockArc">
                <a:avLst>
                  <a:gd name="adj1" fmla="val 13752892"/>
                  <a:gd name="adj2" fmla="val 108020"/>
                  <a:gd name="adj3" fmla="val 13258"/>
                </a:avLst>
              </a:prstGeom>
              <a:grpFill/>
              <a:ln w="28575">
                <a:noFill/>
              </a:ln>
            </p:spPr>
            <p:txBody>
              <a:bodyPr anchor="ctr"/>
              <a:lstStyle/>
              <a:p>
                <a:pPr defTabSz="457200">
                  <a:lnSpc>
                    <a:spcPct val="80000"/>
                  </a:lnSpc>
                  <a:defRPr/>
                </a:pPr>
                <a:endParaRPr lang="en-US" sz="1400" b="1" dirty="0">
                  <a:solidFill>
                    <a:prstClr val="white"/>
                  </a:solidFill>
                  <a:latin typeface="Calibri"/>
                </a:endParaRPr>
              </a:p>
            </p:txBody>
          </p:sp>
          <p:sp>
            <p:nvSpPr>
              <p:cNvPr id="42" name="Isosceles Triangle 50"/>
              <p:cNvSpPr>
                <a:spLocks noChangeArrowheads="1"/>
              </p:cNvSpPr>
              <p:nvPr/>
            </p:nvSpPr>
            <p:spPr bwMode="auto">
              <a:xfrm>
                <a:off x="4445301" y="2126597"/>
                <a:ext cx="219424" cy="131724"/>
              </a:xfrm>
              <a:prstGeom prst="triangle">
                <a:avLst>
                  <a:gd name="adj" fmla="val 50000"/>
                </a:avLst>
              </a:prstGeom>
              <a:grpFill/>
              <a:ln>
                <a:noFill/>
              </a:ln>
            </p:spPr>
            <p:txBody>
              <a:bodyPr anchor="ctr"/>
              <a:lstStyle/>
              <a:p>
                <a:pPr defTabSz="457200">
                  <a:lnSpc>
                    <a:spcPct val="80000"/>
                  </a:lnSpc>
                </a:pPr>
                <a:endParaRPr lang="en-US" sz="1400" b="1">
                  <a:solidFill>
                    <a:prstClr val="white"/>
                  </a:solidFill>
                  <a:latin typeface="Calibri"/>
                </a:endParaRPr>
              </a:p>
            </p:txBody>
          </p:sp>
        </p:grpSp>
      </p:grpSp>
      <p:sp>
        <p:nvSpPr>
          <p:cNvPr id="35" name="TextBox 34"/>
          <p:cNvSpPr txBox="1"/>
          <p:nvPr/>
        </p:nvSpPr>
        <p:spPr>
          <a:xfrm>
            <a:off x="-2" y="805517"/>
            <a:ext cx="2113617" cy="2369880"/>
          </a:xfrm>
          <a:prstGeom prst="rect">
            <a:avLst/>
          </a:prstGeom>
          <a:noFill/>
        </p:spPr>
        <p:txBody>
          <a:bodyPr wrap="square" rtlCol="0">
            <a:spAutoFit/>
          </a:bodyPr>
          <a:lstStyle/>
          <a:p>
            <a:pPr defTabSz="457200"/>
            <a:r>
              <a:rPr lang="en-US" sz="2000" b="1" dirty="0" smtClean="0">
                <a:solidFill>
                  <a:srgbClr val="FFFFFF"/>
                </a:solidFill>
                <a:latin typeface="Corbel"/>
                <a:cs typeface="Corbel"/>
              </a:rPr>
              <a:t>Secure </a:t>
            </a:r>
            <a:r>
              <a:rPr lang="en-US" sz="2000" b="1" dirty="0" smtClean="0">
                <a:solidFill>
                  <a:srgbClr val="FFFFFF"/>
                </a:solidFill>
                <a:latin typeface="Corbel"/>
                <a:cs typeface="Corbel"/>
              </a:rPr>
              <a:t>Sync to Mobile Apps </a:t>
            </a:r>
          </a:p>
          <a:p>
            <a:pPr defTabSz="457200"/>
            <a:endParaRPr lang="en-US" sz="3600" b="1" dirty="0" smtClean="0">
              <a:solidFill>
                <a:srgbClr val="FFFFFF"/>
              </a:solidFill>
              <a:latin typeface="Corbel"/>
              <a:cs typeface="Corbel"/>
            </a:endParaRPr>
          </a:p>
          <a:p>
            <a:pPr defTabSz="457200"/>
            <a:endParaRPr lang="en-US" sz="3600" b="1" dirty="0" smtClean="0">
              <a:solidFill>
                <a:srgbClr val="FFFFFF"/>
              </a:solidFill>
              <a:latin typeface="Corbel"/>
              <a:cs typeface="Corbel"/>
            </a:endParaRPr>
          </a:p>
          <a:p>
            <a:pPr defTabSz="457200"/>
            <a:endParaRPr lang="en-US" b="1" dirty="0" smtClean="0">
              <a:solidFill>
                <a:srgbClr val="FFFFFF"/>
              </a:solidFill>
              <a:latin typeface="Corbel"/>
              <a:cs typeface="Corbel"/>
            </a:endParaRPr>
          </a:p>
          <a:p>
            <a:pPr defTabSz="457200"/>
            <a:endParaRPr lang="en-US" dirty="0">
              <a:solidFill>
                <a:srgbClr val="1E1C1C"/>
              </a:solidFill>
              <a:latin typeface="Corbel"/>
            </a:endParaRPr>
          </a:p>
        </p:txBody>
      </p:sp>
    </p:spTree>
    <p:extLst>
      <p:ext uri="{BB962C8B-B14F-4D97-AF65-F5344CB8AC3E}">
        <p14:creationId xmlns:p14="http://schemas.microsoft.com/office/powerpoint/2010/main" val="6869348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6537E-6 -9.32674E-7 L 0.00034 0.20105 " pathEditMode="relative" rAng="0" ptsTypes="AA">
                                      <p:cBhvr>
                                        <p:cTn id="6" dur="500" fill="hold"/>
                                        <p:tgtEl>
                                          <p:spTgt spid="17"/>
                                        </p:tgtEl>
                                        <p:attrNameLst>
                                          <p:attrName>ppt_x</p:attrName>
                                          <p:attrName>ppt_y</p:attrName>
                                        </p:attrNameLst>
                                      </p:cBhvr>
                                      <p:rCtr x="17" y="10037"/>
                                    </p:animMotion>
                                  </p:childTnLst>
                                </p:cTn>
                              </p:par>
                            </p:childTnLst>
                          </p:cTn>
                        </p:par>
                        <p:par>
                          <p:cTn id="7" fill="hold">
                            <p:stCondLst>
                              <p:cond delay="500"/>
                            </p:stCondLst>
                            <p:childTnLst>
                              <p:par>
                                <p:cTn id="8" presetID="8" presetClass="emph" presetSubtype="0" repeatCount="2000" fill="hold" nodeType="afterEffect">
                                  <p:stCondLst>
                                    <p:cond delay="0"/>
                                  </p:stCondLst>
                                  <p:childTnLst>
                                    <p:animRot by="10800000">
                                      <p:cBhvr>
                                        <p:cTn id="9" dur="2000" fill="hold"/>
                                        <p:tgtEl>
                                          <p:spTgt spid="17"/>
                                        </p:tgtEl>
                                        <p:attrNameLst>
                                          <p:attrName>r</p:attrName>
                                        </p:attrNameLst>
                                      </p:cBhvr>
                                    </p:animRot>
                                  </p:childTnLst>
                                </p:cTn>
                              </p:par>
                            </p:childTnLst>
                          </p:cTn>
                        </p:par>
                        <p:par>
                          <p:cTn id="10" fill="hold">
                            <p:stCondLst>
                              <p:cond delay="4500"/>
                            </p:stCondLst>
                            <p:childTnLst>
                              <p:par>
                                <p:cTn id="11" presetID="1" presetClass="exit" presetSubtype="0" fill="hold" nodeType="after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2.6537E-6 -9.32674E-7 L 0.00034 0.20105 " pathEditMode="relative" rAng="0" ptsTypes="AA">
                                      <p:cBhvr>
                                        <p:cTn id="18" dur="500" fill="hold"/>
                                        <p:tgtEl>
                                          <p:spTgt spid="38"/>
                                        </p:tgtEl>
                                        <p:attrNameLst>
                                          <p:attrName>ppt_x</p:attrName>
                                          <p:attrName>ppt_y</p:attrName>
                                        </p:attrNameLst>
                                      </p:cBhvr>
                                      <p:rCtr x="17" y="10037"/>
                                    </p:animMotion>
                                  </p:childTnLst>
                                </p:cTn>
                              </p:par>
                            </p:childTnLst>
                          </p:cTn>
                        </p:par>
                        <p:par>
                          <p:cTn id="19" fill="hold">
                            <p:stCondLst>
                              <p:cond delay="500"/>
                            </p:stCondLst>
                            <p:childTnLst>
                              <p:par>
                                <p:cTn id="20" presetID="8" presetClass="emph" presetSubtype="0" repeatCount="2000" fill="hold" nodeType="afterEffect">
                                  <p:stCondLst>
                                    <p:cond delay="0"/>
                                  </p:stCondLst>
                                  <p:childTnLst>
                                    <p:animRot by="10800000">
                                      <p:cBhvr>
                                        <p:cTn id="21" dur="2000" fill="hold"/>
                                        <p:tgtEl>
                                          <p:spTgt spid="38"/>
                                        </p:tgtEl>
                                        <p:attrNameLst>
                                          <p:attrName>r</p:attrName>
                                        </p:attrNameLst>
                                      </p:cBhvr>
                                    </p:animRot>
                                  </p:childTnLst>
                                </p:cTn>
                              </p:par>
                            </p:childTnLst>
                          </p:cTn>
                        </p:par>
                        <p:par>
                          <p:cTn id="22" fill="hold">
                            <p:stCondLst>
                              <p:cond delay="4500"/>
                            </p:stCondLst>
                            <p:childTnLst>
                              <p:par>
                                <p:cTn id="23" presetID="1" presetClass="exit" presetSubtype="0" fill="hold" nodeType="afterEffect">
                                  <p:stCondLst>
                                    <p:cond delay="0"/>
                                  </p:stCondLst>
                                  <p:childTnLst>
                                    <p:set>
                                      <p:cBhvr>
                                        <p:cTn id="24"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9-15 at 10.13.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 y="0"/>
            <a:ext cx="2113617" cy="6858000"/>
          </a:xfrm>
          <a:prstGeom prst="rect">
            <a:avLst/>
          </a:prstGeom>
        </p:spPr>
      </p:pic>
      <p:sp>
        <p:nvSpPr>
          <p:cNvPr id="6" name="Rounded Rectangle 5"/>
          <p:cNvSpPr/>
          <p:nvPr/>
        </p:nvSpPr>
        <p:spPr>
          <a:xfrm>
            <a:off x="3127853" y="774903"/>
            <a:ext cx="5591143" cy="1046711"/>
          </a:xfrm>
          <a:prstGeom prst="roundRect">
            <a:avLst/>
          </a:prstGeom>
          <a:solidFill>
            <a:srgbClr val="E6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orbel"/>
            </a:endParaRPr>
          </a:p>
        </p:txBody>
      </p:sp>
      <p:pic>
        <p:nvPicPr>
          <p:cNvPr id="9" name="Picture 8" descr="Screen Shot 2015-09-15 at 10.21.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3"/>
            <a:ext cx="616098" cy="697608"/>
          </a:xfrm>
          <a:prstGeom prst="rect">
            <a:avLst/>
          </a:prstGeom>
        </p:spPr>
      </p:pic>
      <p:sp>
        <p:nvSpPr>
          <p:cNvPr id="11" name="TextBox 10"/>
          <p:cNvSpPr txBox="1"/>
          <p:nvPr/>
        </p:nvSpPr>
        <p:spPr>
          <a:xfrm>
            <a:off x="3243692" y="1012931"/>
            <a:ext cx="4652956" cy="646331"/>
          </a:xfrm>
          <a:prstGeom prst="rect">
            <a:avLst/>
          </a:prstGeom>
          <a:noFill/>
        </p:spPr>
        <p:txBody>
          <a:bodyPr wrap="square" rtlCol="0">
            <a:spAutoFit/>
          </a:bodyPr>
          <a:lstStyle/>
          <a:p>
            <a:pPr defTabSz="457200"/>
            <a:r>
              <a:rPr lang="en-US" b="1" dirty="0" smtClean="0">
                <a:solidFill>
                  <a:srgbClr val="FFFFFF"/>
                </a:solidFill>
                <a:latin typeface="Corbel"/>
                <a:cs typeface="Corbel"/>
              </a:rPr>
              <a:t>Security Solutions with Sync Gateway</a:t>
            </a:r>
            <a:endParaRPr lang="en-US" b="1" dirty="0" smtClean="0">
              <a:solidFill>
                <a:srgbClr val="FFFFFF"/>
              </a:solidFill>
              <a:latin typeface="Corbel"/>
              <a:cs typeface="Corbel"/>
            </a:endParaRPr>
          </a:p>
          <a:p>
            <a:pPr defTabSz="457200"/>
            <a:endParaRPr lang="en-US" dirty="0">
              <a:solidFill>
                <a:srgbClr val="1E1C1C"/>
              </a:solidFill>
              <a:latin typeface="Corbel"/>
            </a:endParaRPr>
          </a:p>
        </p:txBody>
      </p:sp>
      <p:grpSp>
        <p:nvGrpSpPr>
          <p:cNvPr id="17" name="Group 16"/>
          <p:cNvGrpSpPr>
            <a:grpSpLocks noChangeAspect="1"/>
          </p:cNvGrpSpPr>
          <p:nvPr/>
        </p:nvGrpSpPr>
        <p:grpSpPr>
          <a:xfrm>
            <a:off x="2416344" y="1087354"/>
            <a:ext cx="576124" cy="517937"/>
            <a:chOff x="4445303" y="1950966"/>
            <a:chExt cx="755044" cy="614713"/>
          </a:xfrm>
          <a:solidFill>
            <a:srgbClr val="E30202"/>
          </a:solidFill>
        </p:grpSpPr>
        <p:grpSp>
          <p:nvGrpSpPr>
            <p:cNvPr id="18" name="Group 17"/>
            <p:cNvGrpSpPr/>
            <p:nvPr/>
          </p:nvGrpSpPr>
          <p:grpSpPr>
            <a:xfrm>
              <a:off x="4445303" y="1950966"/>
              <a:ext cx="685860" cy="614713"/>
              <a:chOff x="4445303" y="1950966"/>
              <a:chExt cx="685860" cy="614713"/>
            </a:xfrm>
            <a:grpFill/>
          </p:grpSpPr>
          <p:sp>
            <p:nvSpPr>
              <p:cNvPr id="22" name="Block Arc 21"/>
              <p:cNvSpPr/>
              <p:nvPr/>
            </p:nvSpPr>
            <p:spPr bwMode="auto">
              <a:xfrm rot="10800000">
                <a:off x="4516450" y="1950966"/>
                <a:ext cx="614713" cy="614713"/>
              </a:xfrm>
              <a:prstGeom prst="blockArc">
                <a:avLst>
                  <a:gd name="adj1" fmla="val 13752892"/>
                  <a:gd name="adj2" fmla="val 108020"/>
                  <a:gd name="adj3" fmla="val 13258"/>
                </a:avLst>
              </a:prstGeom>
              <a:grpFill/>
              <a:ln w="28575">
                <a:noFill/>
              </a:ln>
            </p:spPr>
            <p:txBody>
              <a:bodyPr anchor="ctr"/>
              <a:lstStyle/>
              <a:p>
                <a:pPr defTabSz="457200">
                  <a:lnSpc>
                    <a:spcPct val="80000"/>
                  </a:lnSpc>
                  <a:defRPr/>
                </a:pPr>
                <a:endParaRPr lang="en-US" sz="1400" b="1" dirty="0">
                  <a:solidFill>
                    <a:prstClr val="white"/>
                  </a:solidFill>
                  <a:latin typeface="Calibri"/>
                </a:endParaRPr>
              </a:p>
            </p:txBody>
          </p:sp>
          <p:sp>
            <p:nvSpPr>
              <p:cNvPr id="23" name="Isosceles Triangle 50"/>
              <p:cNvSpPr>
                <a:spLocks noChangeArrowheads="1"/>
              </p:cNvSpPr>
              <p:nvPr/>
            </p:nvSpPr>
            <p:spPr bwMode="auto">
              <a:xfrm>
                <a:off x="4445303" y="2126598"/>
                <a:ext cx="219423" cy="131724"/>
              </a:xfrm>
              <a:prstGeom prst="triangle">
                <a:avLst>
                  <a:gd name="adj" fmla="val 50000"/>
                </a:avLst>
              </a:prstGeom>
              <a:grpFill/>
              <a:ln>
                <a:noFill/>
              </a:ln>
            </p:spPr>
            <p:txBody>
              <a:bodyPr anchor="ctr"/>
              <a:lstStyle/>
              <a:p>
                <a:pPr defTabSz="457200">
                  <a:lnSpc>
                    <a:spcPct val="80000"/>
                  </a:lnSpc>
                </a:pPr>
                <a:endParaRPr lang="en-US" sz="1400" b="1">
                  <a:solidFill>
                    <a:prstClr val="white"/>
                  </a:solidFill>
                  <a:latin typeface="Calibri"/>
                </a:endParaRPr>
              </a:p>
            </p:txBody>
          </p:sp>
        </p:grpSp>
        <p:grpSp>
          <p:nvGrpSpPr>
            <p:cNvPr id="19" name="Group 18"/>
            <p:cNvGrpSpPr/>
            <p:nvPr/>
          </p:nvGrpSpPr>
          <p:grpSpPr>
            <a:xfrm rot="10800000">
              <a:off x="4514487" y="1950966"/>
              <a:ext cx="685860" cy="614713"/>
              <a:chOff x="4445303" y="1950966"/>
              <a:chExt cx="685860" cy="614713"/>
            </a:xfrm>
            <a:grpFill/>
          </p:grpSpPr>
          <p:sp>
            <p:nvSpPr>
              <p:cNvPr id="20" name="Block Arc 19"/>
              <p:cNvSpPr/>
              <p:nvPr/>
            </p:nvSpPr>
            <p:spPr bwMode="auto">
              <a:xfrm rot="10800000">
                <a:off x="4516450" y="1950966"/>
                <a:ext cx="614713" cy="614713"/>
              </a:xfrm>
              <a:prstGeom prst="blockArc">
                <a:avLst>
                  <a:gd name="adj1" fmla="val 13752892"/>
                  <a:gd name="adj2" fmla="val 108020"/>
                  <a:gd name="adj3" fmla="val 13258"/>
                </a:avLst>
              </a:prstGeom>
              <a:grpFill/>
              <a:ln w="28575">
                <a:noFill/>
              </a:ln>
            </p:spPr>
            <p:txBody>
              <a:bodyPr anchor="ctr"/>
              <a:lstStyle/>
              <a:p>
                <a:pPr defTabSz="457200">
                  <a:lnSpc>
                    <a:spcPct val="80000"/>
                  </a:lnSpc>
                  <a:defRPr/>
                </a:pPr>
                <a:endParaRPr lang="en-US" sz="1400" b="1" dirty="0">
                  <a:solidFill>
                    <a:prstClr val="white"/>
                  </a:solidFill>
                  <a:latin typeface="Calibri"/>
                </a:endParaRPr>
              </a:p>
            </p:txBody>
          </p:sp>
          <p:sp>
            <p:nvSpPr>
              <p:cNvPr id="21" name="Isosceles Triangle 50"/>
              <p:cNvSpPr>
                <a:spLocks noChangeArrowheads="1"/>
              </p:cNvSpPr>
              <p:nvPr/>
            </p:nvSpPr>
            <p:spPr bwMode="auto">
              <a:xfrm>
                <a:off x="4445303" y="2126598"/>
                <a:ext cx="219423" cy="131724"/>
              </a:xfrm>
              <a:prstGeom prst="triangle">
                <a:avLst>
                  <a:gd name="adj" fmla="val 50000"/>
                </a:avLst>
              </a:prstGeom>
              <a:grpFill/>
              <a:ln>
                <a:noFill/>
              </a:ln>
            </p:spPr>
            <p:txBody>
              <a:bodyPr anchor="ctr"/>
              <a:lstStyle/>
              <a:p>
                <a:pPr defTabSz="457200">
                  <a:lnSpc>
                    <a:spcPct val="80000"/>
                  </a:lnSpc>
                </a:pPr>
                <a:endParaRPr lang="en-US" sz="1400" b="1">
                  <a:solidFill>
                    <a:prstClr val="white"/>
                  </a:solidFill>
                  <a:latin typeface="Calibri"/>
                </a:endParaRPr>
              </a:p>
            </p:txBody>
          </p:sp>
        </p:grpSp>
      </p:grpSp>
      <p:grpSp>
        <p:nvGrpSpPr>
          <p:cNvPr id="38" name="Group 37"/>
          <p:cNvGrpSpPr>
            <a:grpSpLocks noChangeAspect="1"/>
          </p:cNvGrpSpPr>
          <p:nvPr/>
        </p:nvGrpSpPr>
        <p:grpSpPr>
          <a:xfrm>
            <a:off x="2415338" y="2452264"/>
            <a:ext cx="577130" cy="470224"/>
            <a:chOff x="4445303" y="1950966"/>
            <a:chExt cx="755046" cy="614716"/>
          </a:xfrm>
          <a:solidFill>
            <a:srgbClr val="E30202"/>
          </a:solidFill>
        </p:grpSpPr>
        <p:grpSp>
          <p:nvGrpSpPr>
            <p:cNvPr id="39" name="Group 38"/>
            <p:cNvGrpSpPr/>
            <p:nvPr/>
          </p:nvGrpSpPr>
          <p:grpSpPr>
            <a:xfrm>
              <a:off x="4445303" y="1950966"/>
              <a:ext cx="685860" cy="614713"/>
              <a:chOff x="4445303" y="1950966"/>
              <a:chExt cx="685860" cy="614713"/>
            </a:xfrm>
            <a:grpFill/>
          </p:grpSpPr>
          <p:sp>
            <p:nvSpPr>
              <p:cNvPr id="43" name="Block Arc 42"/>
              <p:cNvSpPr/>
              <p:nvPr/>
            </p:nvSpPr>
            <p:spPr bwMode="auto">
              <a:xfrm rot="10800000">
                <a:off x="4516450" y="1950966"/>
                <a:ext cx="614713" cy="614713"/>
              </a:xfrm>
              <a:prstGeom prst="blockArc">
                <a:avLst>
                  <a:gd name="adj1" fmla="val 13752892"/>
                  <a:gd name="adj2" fmla="val 108020"/>
                  <a:gd name="adj3" fmla="val 13258"/>
                </a:avLst>
              </a:prstGeom>
              <a:grpFill/>
              <a:ln w="28575">
                <a:noFill/>
              </a:ln>
            </p:spPr>
            <p:txBody>
              <a:bodyPr anchor="ctr"/>
              <a:lstStyle/>
              <a:p>
                <a:pPr defTabSz="457200">
                  <a:lnSpc>
                    <a:spcPct val="80000"/>
                  </a:lnSpc>
                  <a:defRPr/>
                </a:pPr>
                <a:endParaRPr lang="en-US" sz="1400" b="1" dirty="0">
                  <a:solidFill>
                    <a:prstClr val="white"/>
                  </a:solidFill>
                  <a:latin typeface="Calibri"/>
                </a:endParaRPr>
              </a:p>
            </p:txBody>
          </p:sp>
          <p:sp>
            <p:nvSpPr>
              <p:cNvPr id="44" name="Isosceles Triangle 50"/>
              <p:cNvSpPr>
                <a:spLocks noChangeArrowheads="1"/>
              </p:cNvSpPr>
              <p:nvPr/>
            </p:nvSpPr>
            <p:spPr bwMode="auto">
              <a:xfrm>
                <a:off x="4445303" y="2126598"/>
                <a:ext cx="219423" cy="131724"/>
              </a:xfrm>
              <a:prstGeom prst="triangle">
                <a:avLst>
                  <a:gd name="adj" fmla="val 50000"/>
                </a:avLst>
              </a:prstGeom>
              <a:grpFill/>
              <a:ln>
                <a:noFill/>
              </a:ln>
            </p:spPr>
            <p:txBody>
              <a:bodyPr anchor="ctr"/>
              <a:lstStyle/>
              <a:p>
                <a:pPr defTabSz="457200">
                  <a:lnSpc>
                    <a:spcPct val="80000"/>
                  </a:lnSpc>
                </a:pPr>
                <a:endParaRPr lang="en-US" sz="1400" b="1">
                  <a:solidFill>
                    <a:prstClr val="white"/>
                  </a:solidFill>
                  <a:latin typeface="Calibri"/>
                </a:endParaRPr>
              </a:p>
            </p:txBody>
          </p:sp>
        </p:grpSp>
        <p:grpSp>
          <p:nvGrpSpPr>
            <p:cNvPr id="40" name="Group 39"/>
            <p:cNvGrpSpPr/>
            <p:nvPr/>
          </p:nvGrpSpPr>
          <p:grpSpPr>
            <a:xfrm rot="10800000">
              <a:off x="4514486" y="1950968"/>
              <a:ext cx="685863" cy="614714"/>
              <a:chOff x="4445301" y="1950963"/>
              <a:chExt cx="685863" cy="614714"/>
            </a:xfrm>
            <a:grpFill/>
          </p:grpSpPr>
          <p:sp>
            <p:nvSpPr>
              <p:cNvPr id="41" name="Block Arc 40"/>
              <p:cNvSpPr/>
              <p:nvPr/>
            </p:nvSpPr>
            <p:spPr bwMode="auto">
              <a:xfrm rot="10800000">
                <a:off x="4516448" y="1950963"/>
                <a:ext cx="614716" cy="614714"/>
              </a:xfrm>
              <a:prstGeom prst="blockArc">
                <a:avLst>
                  <a:gd name="adj1" fmla="val 13752892"/>
                  <a:gd name="adj2" fmla="val 108020"/>
                  <a:gd name="adj3" fmla="val 13258"/>
                </a:avLst>
              </a:prstGeom>
              <a:grpFill/>
              <a:ln w="28575">
                <a:noFill/>
              </a:ln>
            </p:spPr>
            <p:txBody>
              <a:bodyPr anchor="ctr"/>
              <a:lstStyle/>
              <a:p>
                <a:pPr defTabSz="457200">
                  <a:lnSpc>
                    <a:spcPct val="80000"/>
                  </a:lnSpc>
                  <a:defRPr/>
                </a:pPr>
                <a:endParaRPr lang="en-US" sz="1400" b="1" dirty="0">
                  <a:solidFill>
                    <a:prstClr val="white"/>
                  </a:solidFill>
                  <a:latin typeface="Calibri"/>
                </a:endParaRPr>
              </a:p>
            </p:txBody>
          </p:sp>
          <p:sp>
            <p:nvSpPr>
              <p:cNvPr id="42" name="Isosceles Triangle 50"/>
              <p:cNvSpPr>
                <a:spLocks noChangeArrowheads="1"/>
              </p:cNvSpPr>
              <p:nvPr/>
            </p:nvSpPr>
            <p:spPr bwMode="auto">
              <a:xfrm>
                <a:off x="4445301" y="2126597"/>
                <a:ext cx="219424" cy="131724"/>
              </a:xfrm>
              <a:prstGeom prst="triangle">
                <a:avLst>
                  <a:gd name="adj" fmla="val 50000"/>
                </a:avLst>
              </a:prstGeom>
              <a:grpFill/>
              <a:ln>
                <a:noFill/>
              </a:ln>
            </p:spPr>
            <p:txBody>
              <a:bodyPr anchor="ctr"/>
              <a:lstStyle/>
              <a:p>
                <a:pPr defTabSz="457200">
                  <a:lnSpc>
                    <a:spcPct val="80000"/>
                  </a:lnSpc>
                </a:pPr>
                <a:endParaRPr lang="en-US" sz="1400" b="1">
                  <a:solidFill>
                    <a:prstClr val="white"/>
                  </a:solidFill>
                  <a:latin typeface="Calibri"/>
                </a:endParaRPr>
              </a:p>
            </p:txBody>
          </p:sp>
        </p:grpSp>
      </p:grpSp>
      <p:sp>
        <p:nvSpPr>
          <p:cNvPr id="35" name="TextBox 34"/>
          <p:cNvSpPr txBox="1"/>
          <p:nvPr/>
        </p:nvSpPr>
        <p:spPr>
          <a:xfrm>
            <a:off x="-2" y="805517"/>
            <a:ext cx="2113617" cy="2369880"/>
          </a:xfrm>
          <a:prstGeom prst="rect">
            <a:avLst/>
          </a:prstGeom>
          <a:noFill/>
        </p:spPr>
        <p:txBody>
          <a:bodyPr wrap="square" rtlCol="0">
            <a:spAutoFit/>
          </a:bodyPr>
          <a:lstStyle/>
          <a:p>
            <a:pPr defTabSz="457200"/>
            <a:r>
              <a:rPr lang="en-US" sz="2000" b="1" dirty="0" smtClean="0">
                <a:solidFill>
                  <a:srgbClr val="FFFFFF"/>
                </a:solidFill>
                <a:latin typeface="Corbel"/>
                <a:cs typeface="Corbel"/>
              </a:rPr>
              <a:t>Secure </a:t>
            </a:r>
            <a:r>
              <a:rPr lang="en-US" sz="2000" b="1" dirty="0" smtClean="0">
                <a:solidFill>
                  <a:srgbClr val="FFFFFF"/>
                </a:solidFill>
                <a:latin typeface="Corbel"/>
                <a:cs typeface="Corbel"/>
              </a:rPr>
              <a:t>Sync to Mobile Apps </a:t>
            </a:r>
          </a:p>
          <a:p>
            <a:pPr defTabSz="457200"/>
            <a:endParaRPr lang="en-US" sz="3600" b="1" dirty="0" smtClean="0">
              <a:solidFill>
                <a:srgbClr val="FFFFFF"/>
              </a:solidFill>
              <a:latin typeface="Corbel"/>
              <a:cs typeface="Corbel"/>
            </a:endParaRPr>
          </a:p>
          <a:p>
            <a:pPr defTabSz="457200"/>
            <a:endParaRPr lang="en-US" sz="3600" b="1" dirty="0" smtClean="0">
              <a:solidFill>
                <a:srgbClr val="FFFFFF"/>
              </a:solidFill>
              <a:latin typeface="Corbel"/>
              <a:cs typeface="Corbel"/>
            </a:endParaRPr>
          </a:p>
          <a:p>
            <a:pPr defTabSz="457200"/>
            <a:endParaRPr lang="en-US" b="1" dirty="0" smtClean="0">
              <a:solidFill>
                <a:srgbClr val="FFFFFF"/>
              </a:solidFill>
              <a:latin typeface="Corbel"/>
              <a:cs typeface="Corbel"/>
            </a:endParaRPr>
          </a:p>
          <a:p>
            <a:pPr defTabSz="457200"/>
            <a:endParaRPr lang="en-US" dirty="0">
              <a:solidFill>
                <a:srgbClr val="1E1C1C"/>
              </a:solidFill>
              <a:latin typeface="Corbel"/>
            </a:endParaRPr>
          </a:p>
        </p:txBody>
      </p:sp>
      <p:pic>
        <p:nvPicPr>
          <p:cNvPr id="2" name="Picture 1" descr="Screen Shot 2017-01-25 at 4.25.0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0848" y="2452267"/>
            <a:ext cx="4495800" cy="3644900"/>
          </a:xfrm>
          <a:prstGeom prst="rect">
            <a:avLst/>
          </a:prstGeom>
        </p:spPr>
      </p:pic>
    </p:spTree>
    <p:extLst>
      <p:ext uri="{BB962C8B-B14F-4D97-AF65-F5344CB8AC3E}">
        <p14:creationId xmlns:p14="http://schemas.microsoft.com/office/powerpoint/2010/main" val="20465094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6537E-6 -9.32674E-7 L 0.00034 0.20105 " pathEditMode="relative" rAng="0" ptsTypes="AA">
                                      <p:cBhvr>
                                        <p:cTn id="6" dur="500" fill="hold"/>
                                        <p:tgtEl>
                                          <p:spTgt spid="17"/>
                                        </p:tgtEl>
                                        <p:attrNameLst>
                                          <p:attrName>ppt_x</p:attrName>
                                          <p:attrName>ppt_y</p:attrName>
                                        </p:attrNameLst>
                                      </p:cBhvr>
                                      <p:rCtr x="17" y="10037"/>
                                    </p:animMotion>
                                  </p:childTnLst>
                                </p:cTn>
                              </p:par>
                            </p:childTnLst>
                          </p:cTn>
                        </p:par>
                        <p:par>
                          <p:cTn id="7" fill="hold">
                            <p:stCondLst>
                              <p:cond delay="500"/>
                            </p:stCondLst>
                            <p:childTnLst>
                              <p:par>
                                <p:cTn id="8" presetID="8" presetClass="emph" presetSubtype="0" repeatCount="2000" fill="hold" nodeType="afterEffect">
                                  <p:stCondLst>
                                    <p:cond delay="0"/>
                                  </p:stCondLst>
                                  <p:childTnLst>
                                    <p:animRot by="10800000">
                                      <p:cBhvr>
                                        <p:cTn id="9" dur="2000" fill="hold"/>
                                        <p:tgtEl>
                                          <p:spTgt spid="17"/>
                                        </p:tgtEl>
                                        <p:attrNameLst>
                                          <p:attrName>r</p:attrName>
                                        </p:attrNameLst>
                                      </p:cBhvr>
                                    </p:animRot>
                                  </p:childTnLst>
                                </p:cTn>
                              </p:par>
                            </p:childTnLst>
                          </p:cTn>
                        </p:par>
                        <p:par>
                          <p:cTn id="10" fill="hold">
                            <p:stCondLst>
                              <p:cond delay="4500"/>
                            </p:stCondLst>
                            <p:childTnLst>
                              <p:par>
                                <p:cTn id="11" presetID="1" presetClass="exit" presetSubtype="0" fill="hold" nodeType="afterEffect">
                                  <p:stCondLst>
                                    <p:cond delay="0"/>
                                  </p:stCondLst>
                                  <p:childTnLst>
                                    <p:set>
                                      <p:cBhvr>
                                        <p:cTn id="12" dur="1" fill="hold">
                                          <p:stCondLst>
                                            <p:cond delay="0"/>
                                          </p:stCondLst>
                                        </p:cTn>
                                        <p:tgtEl>
                                          <p:spTgt spid="1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2.6537E-6 -9.32674E-7 L 0.00034 0.20105 " pathEditMode="relative" rAng="0" ptsTypes="AA">
                                      <p:cBhvr>
                                        <p:cTn id="18" dur="500" fill="hold"/>
                                        <p:tgtEl>
                                          <p:spTgt spid="38"/>
                                        </p:tgtEl>
                                        <p:attrNameLst>
                                          <p:attrName>ppt_x</p:attrName>
                                          <p:attrName>ppt_y</p:attrName>
                                        </p:attrNameLst>
                                      </p:cBhvr>
                                      <p:rCtr x="17" y="10037"/>
                                    </p:animMotion>
                                  </p:childTnLst>
                                </p:cTn>
                              </p:par>
                            </p:childTnLst>
                          </p:cTn>
                        </p:par>
                        <p:par>
                          <p:cTn id="19" fill="hold">
                            <p:stCondLst>
                              <p:cond delay="500"/>
                            </p:stCondLst>
                            <p:childTnLst>
                              <p:par>
                                <p:cTn id="20" presetID="8" presetClass="emph" presetSubtype="0" repeatCount="2000" fill="hold" nodeType="afterEffect">
                                  <p:stCondLst>
                                    <p:cond delay="0"/>
                                  </p:stCondLst>
                                  <p:childTnLst>
                                    <p:animRot by="10800000">
                                      <p:cBhvr>
                                        <p:cTn id="21" dur="2000" fill="hold"/>
                                        <p:tgtEl>
                                          <p:spTgt spid="38"/>
                                        </p:tgtEl>
                                        <p:attrNameLst>
                                          <p:attrName>r</p:attrName>
                                        </p:attrNameLst>
                                      </p:cBhvr>
                                    </p:animRot>
                                  </p:childTnLst>
                                </p:cTn>
                              </p:par>
                            </p:childTnLst>
                          </p:cTn>
                        </p:par>
                        <p:par>
                          <p:cTn id="22" fill="hold">
                            <p:stCondLst>
                              <p:cond delay="4500"/>
                            </p:stCondLst>
                            <p:childTnLst>
                              <p:par>
                                <p:cTn id="23" presetID="1" presetClass="exit" presetSubtype="0" fill="hold" nodeType="afterEffect">
                                  <p:stCondLst>
                                    <p:cond delay="0"/>
                                  </p:stCondLst>
                                  <p:childTnLst>
                                    <p:set>
                                      <p:cBhvr>
                                        <p:cTn id="24"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4294967295"/>
          </p:nvPr>
        </p:nvSpPr>
        <p:spPr>
          <a:xfrm>
            <a:off x="8270912" y="6496053"/>
            <a:ext cx="873125" cy="364067"/>
          </a:xfrm>
        </p:spPr>
        <p:txBody>
          <a:bodyPr/>
          <a:lstStyle/>
          <a:p>
            <a:fld id="{9FF567BB-A91C-E04F-B4E9-677CEE77F8D9}" type="slidenum">
              <a:rPr lang="en-US" smtClean="0">
                <a:solidFill>
                  <a:prstClr val="black">
                    <a:tint val="75000"/>
                  </a:prstClr>
                </a:solidFill>
              </a:rPr>
              <a:pPr/>
              <a:t>16</a:t>
            </a:fld>
            <a:endParaRPr lang="en-US" dirty="0">
              <a:solidFill>
                <a:prstClr val="black">
                  <a:tint val="75000"/>
                </a:prstClr>
              </a:solidFill>
            </a:endParaRPr>
          </a:p>
        </p:txBody>
      </p:sp>
      <p:grpSp>
        <p:nvGrpSpPr>
          <p:cNvPr id="3" name="Group 2"/>
          <p:cNvGrpSpPr/>
          <p:nvPr/>
        </p:nvGrpSpPr>
        <p:grpSpPr>
          <a:xfrm>
            <a:off x="6480548" y="1934028"/>
            <a:ext cx="1790330" cy="2363373"/>
            <a:chOff x="6480547" y="1286874"/>
            <a:chExt cx="1604963" cy="1945607"/>
          </a:xfrm>
        </p:grpSpPr>
        <p:grpSp>
          <p:nvGrpSpPr>
            <p:cNvPr id="15" name="Group 86"/>
            <p:cNvGrpSpPr>
              <a:grpSpLocks/>
            </p:cNvGrpSpPr>
            <p:nvPr/>
          </p:nvGrpSpPr>
          <p:grpSpPr bwMode="auto">
            <a:xfrm>
              <a:off x="6480547" y="1515474"/>
              <a:ext cx="1604963" cy="1604963"/>
              <a:chOff x="3380534" y="3228134"/>
              <a:chExt cx="1605616" cy="1605616"/>
            </a:xfrm>
          </p:grpSpPr>
          <p:cxnSp>
            <p:nvCxnSpPr>
              <p:cNvPr id="22" name="Straight Connector 21"/>
              <p:cNvCxnSpPr/>
              <p:nvPr/>
            </p:nvCxnSpPr>
            <p:spPr>
              <a:xfrm rot="2700000">
                <a:off x="3918916" y="3761751"/>
                <a:ext cx="1067234"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700000">
                <a:off x="3810922" y="3869745"/>
                <a:ext cx="1067234"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700000">
                <a:off x="3703721" y="3976946"/>
                <a:ext cx="1065646"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2700000">
                <a:off x="3597315" y="4084939"/>
                <a:ext cx="1065646"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2700000">
                <a:off x="3488528" y="4192139"/>
                <a:ext cx="1067234"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2700000" flipV="1">
                <a:off x="3914151" y="3228134"/>
                <a:ext cx="0" cy="1067234"/>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2700000" flipV="1">
                <a:off x="4022145" y="3336128"/>
                <a:ext cx="0" cy="1067234"/>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rot="2700000" flipV="1">
                <a:off x="4130139" y="3444122"/>
                <a:ext cx="0" cy="1065646"/>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2700000" flipV="1">
                <a:off x="4236545" y="3552116"/>
                <a:ext cx="0" cy="1065646"/>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2700000" flipV="1">
                <a:off x="4344539" y="3658522"/>
                <a:ext cx="0" cy="1067234"/>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2700000" flipV="1">
                <a:off x="4452533" y="3766516"/>
                <a:ext cx="0" cy="1067234"/>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2700000">
                <a:off x="3380534" y="4300133"/>
                <a:ext cx="1067234"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grpSp>
        <p:sp>
          <p:nvSpPr>
            <p:cNvPr id="16" name="Can 15"/>
            <p:cNvSpPr/>
            <p:nvPr/>
          </p:nvSpPr>
          <p:spPr>
            <a:xfrm>
              <a:off x="6722515" y="2645106"/>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sp>
          <p:nvSpPr>
            <p:cNvPr id="17" name="Can 16"/>
            <p:cNvSpPr/>
            <p:nvPr/>
          </p:nvSpPr>
          <p:spPr>
            <a:xfrm>
              <a:off x="6480547" y="1972674"/>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sp>
          <p:nvSpPr>
            <p:cNvPr id="18" name="Can 17"/>
            <p:cNvSpPr/>
            <p:nvPr/>
          </p:nvSpPr>
          <p:spPr>
            <a:xfrm>
              <a:off x="6722515" y="1286874"/>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sp>
          <p:nvSpPr>
            <p:cNvPr id="19" name="Can 18"/>
            <p:cNvSpPr/>
            <p:nvPr/>
          </p:nvSpPr>
          <p:spPr>
            <a:xfrm>
              <a:off x="7399403" y="2645106"/>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sp>
          <p:nvSpPr>
            <p:cNvPr id="20" name="Can 19"/>
            <p:cNvSpPr/>
            <p:nvPr/>
          </p:nvSpPr>
          <p:spPr>
            <a:xfrm>
              <a:off x="7623547" y="1972674"/>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sp>
          <p:nvSpPr>
            <p:cNvPr id="21" name="Can 20"/>
            <p:cNvSpPr/>
            <p:nvPr/>
          </p:nvSpPr>
          <p:spPr>
            <a:xfrm>
              <a:off x="7399403" y="1286874"/>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grpSp>
      <p:grpSp>
        <p:nvGrpSpPr>
          <p:cNvPr id="45" name="Group 44"/>
          <p:cNvGrpSpPr/>
          <p:nvPr/>
        </p:nvGrpSpPr>
        <p:grpSpPr>
          <a:xfrm>
            <a:off x="1081809" y="1597005"/>
            <a:ext cx="1496309" cy="2824931"/>
            <a:chOff x="1137849" y="1732938"/>
            <a:chExt cx="938878" cy="2035983"/>
          </a:xfrm>
        </p:grpSpPr>
        <p:grpSp>
          <p:nvGrpSpPr>
            <p:cNvPr id="46" name="Group 45"/>
            <p:cNvGrpSpPr/>
            <p:nvPr/>
          </p:nvGrpSpPr>
          <p:grpSpPr>
            <a:xfrm>
              <a:off x="1137849" y="1732938"/>
              <a:ext cx="938878" cy="2035983"/>
              <a:chOff x="1137849" y="1732938"/>
              <a:chExt cx="938878" cy="2035983"/>
            </a:xfrm>
          </p:grpSpPr>
          <p:sp>
            <p:nvSpPr>
              <p:cNvPr id="48" name="Rounded Rectangle 47"/>
              <p:cNvSpPr/>
              <p:nvPr/>
            </p:nvSpPr>
            <p:spPr>
              <a:xfrm>
                <a:off x="1137849" y="1732938"/>
                <a:ext cx="938878" cy="2035983"/>
              </a:xfrm>
              <a:prstGeom prst="roundRect">
                <a:avLst>
                  <a:gd name="adj" fmla="val 14915"/>
                </a:avLst>
              </a:prstGeom>
              <a:solidFill>
                <a:schemeClr val="bg1">
                  <a:lumMod val="95000"/>
                </a:schemeClr>
              </a:solidFill>
              <a:ln w="28575">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ndParaRPr>
              </a:p>
            </p:txBody>
          </p:sp>
          <p:sp>
            <p:nvSpPr>
              <p:cNvPr id="49" name="Rectangle 48"/>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50" name="Oval 49"/>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51" name="Oval 50"/>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52" name="Rounded Rectangle 51"/>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53" name="Rounded Rectangle 52"/>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grpSp>
        <p:sp>
          <p:nvSpPr>
            <p:cNvPr id="47" name="Can 46"/>
            <p:cNvSpPr/>
            <p:nvPr/>
          </p:nvSpPr>
          <p:spPr>
            <a:xfrm>
              <a:off x="1442306" y="2522159"/>
              <a:ext cx="317212" cy="422189"/>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grpSp>
      <p:sp>
        <p:nvSpPr>
          <p:cNvPr id="39" name="Rectangle 38"/>
          <p:cNvSpPr/>
          <p:nvPr/>
        </p:nvSpPr>
        <p:spPr>
          <a:xfrm>
            <a:off x="3863757" y="1715835"/>
            <a:ext cx="1310042" cy="2706100"/>
          </a:xfrm>
          <a:prstGeom prst="rect">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grpSp>
        <p:nvGrpSpPr>
          <p:cNvPr id="78" name="Group 77"/>
          <p:cNvGrpSpPr/>
          <p:nvPr/>
        </p:nvGrpSpPr>
        <p:grpSpPr>
          <a:xfrm>
            <a:off x="4156822" y="2601293"/>
            <a:ext cx="755044" cy="676547"/>
            <a:chOff x="4445303" y="1950966"/>
            <a:chExt cx="755044" cy="614713"/>
          </a:xfrm>
        </p:grpSpPr>
        <p:grpSp>
          <p:nvGrpSpPr>
            <p:cNvPr id="68" name="Group 67"/>
            <p:cNvGrpSpPr/>
            <p:nvPr/>
          </p:nvGrpSpPr>
          <p:grpSpPr>
            <a:xfrm>
              <a:off x="4445303" y="1950966"/>
              <a:ext cx="685860" cy="614713"/>
              <a:chOff x="4445303" y="1950966"/>
              <a:chExt cx="685860" cy="614713"/>
            </a:xfrm>
          </p:grpSpPr>
          <p:sp>
            <p:nvSpPr>
              <p:cNvPr id="42" name="Block Arc 41"/>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gn="l" rtl="0">
                  <a:lnSpc>
                    <a:spcPct val="80000"/>
                  </a:lnSpc>
                  <a:defRPr/>
                </a:pPr>
                <a:endParaRPr lang="en-US" sz="1400" b="1" kern="1200" dirty="0">
                  <a:solidFill>
                    <a:prstClr val="white"/>
                  </a:solidFill>
                  <a:latin typeface="Calibri"/>
                  <a:ea typeface="+mn-ea"/>
                  <a:cs typeface="+mn-cs"/>
                </a:endParaRPr>
              </a:p>
            </p:txBody>
          </p:sp>
          <p:sp>
            <p:nvSpPr>
              <p:cNvPr id="43"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gn="l" rtl="0">
                  <a:lnSpc>
                    <a:spcPct val="80000"/>
                  </a:lnSpc>
                </a:pPr>
                <a:endParaRPr lang="en-US" sz="1400" b="1" kern="1200">
                  <a:solidFill>
                    <a:prstClr val="white"/>
                  </a:solidFill>
                  <a:latin typeface="Calibri"/>
                  <a:ea typeface="+mn-ea"/>
                  <a:cs typeface="+mn-cs"/>
                </a:endParaRPr>
              </a:p>
            </p:txBody>
          </p:sp>
        </p:grpSp>
        <p:grpSp>
          <p:nvGrpSpPr>
            <p:cNvPr id="75" name="Group 74"/>
            <p:cNvGrpSpPr/>
            <p:nvPr/>
          </p:nvGrpSpPr>
          <p:grpSpPr>
            <a:xfrm rot="10800000">
              <a:off x="4514487" y="1950966"/>
              <a:ext cx="685860" cy="614713"/>
              <a:chOff x="4445303" y="1950966"/>
              <a:chExt cx="685860" cy="614713"/>
            </a:xfrm>
          </p:grpSpPr>
          <p:sp>
            <p:nvSpPr>
              <p:cNvPr id="76" name="Block Arc 75"/>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gn="l" rtl="0">
                  <a:lnSpc>
                    <a:spcPct val="80000"/>
                  </a:lnSpc>
                  <a:defRPr/>
                </a:pPr>
                <a:endParaRPr lang="en-US" sz="1400" b="1" kern="1200" dirty="0">
                  <a:solidFill>
                    <a:prstClr val="white"/>
                  </a:solidFill>
                  <a:latin typeface="Calibri"/>
                  <a:ea typeface="+mn-ea"/>
                  <a:cs typeface="+mn-cs"/>
                </a:endParaRPr>
              </a:p>
            </p:txBody>
          </p:sp>
          <p:sp>
            <p:nvSpPr>
              <p:cNvPr id="77"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gn="l" rtl="0">
                  <a:lnSpc>
                    <a:spcPct val="80000"/>
                  </a:lnSpc>
                </a:pPr>
                <a:endParaRPr lang="en-US" sz="1400" b="1" kern="1200">
                  <a:solidFill>
                    <a:prstClr val="white"/>
                  </a:solidFill>
                  <a:latin typeface="Calibri"/>
                  <a:ea typeface="+mn-ea"/>
                  <a:cs typeface="+mn-cs"/>
                </a:endParaRPr>
              </a:p>
            </p:txBody>
          </p:sp>
        </p:grpSp>
      </p:grpSp>
      <p:sp>
        <p:nvSpPr>
          <p:cNvPr id="8" name="Lightning Bolt 7"/>
          <p:cNvSpPr/>
          <p:nvPr/>
        </p:nvSpPr>
        <p:spPr>
          <a:xfrm rot="4260000" flipV="1">
            <a:off x="5535277" y="2700901"/>
            <a:ext cx="542917" cy="809979"/>
          </a:xfrm>
          <a:prstGeom prst="lightningBolt">
            <a:avLst/>
          </a:prstGeom>
          <a:solidFill>
            <a:srgbClr val="FFFF00"/>
          </a:solidFill>
          <a:ln>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rtl="0"/>
            <a:endParaRPr lang="en-US" kern="1200">
              <a:solidFill>
                <a:prstClr val="black"/>
              </a:solidFill>
              <a:latin typeface="Calibri"/>
            </a:endParaRPr>
          </a:p>
        </p:txBody>
      </p:sp>
      <p:sp>
        <p:nvSpPr>
          <p:cNvPr id="44" name="Shape 106"/>
          <p:cNvSpPr/>
          <p:nvPr/>
        </p:nvSpPr>
        <p:spPr>
          <a:xfrm>
            <a:off x="3876330" y="4633775"/>
            <a:ext cx="1348476"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FFFFFF"/>
                </a:solidFill>
              </a:defRPr>
            </a:lvl1pPr>
          </a:lstStyle>
          <a:p>
            <a:pPr lvl="0">
              <a:defRPr>
                <a:solidFill>
                  <a:srgbClr val="000000"/>
                </a:solidFill>
              </a:defRPr>
            </a:pPr>
            <a:r>
              <a:rPr dirty="0">
                <a:solidFill>
                  <a:srgbClr val="FFFFFF"/>
                </a:solidFill>
              </a:rPr>
              <a:t>Sync Gateway</a:t>
            </a:r>
          </a:p>
        </p:txBody>
      </p:sp>
      <p:sp>
        <p:nvSpPr>
          <p:cNvPr id="54" name="Shape 107"/>
          <p:cNvSpPr/>
          <p:nvPr/>
        </p:nvSpPr>
        <p:spPr>
          <a:xfrm>
            <a:off x="6526567" y="4633775"/>
            <a:ext cx="1706447"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FFFFFF"/>
                </a:solidFill>
              </a:defRPr>
            </a:lvl1pPr>
          </a:lstStyle>
          <a:p>
            <a:pPr lvl="0">
              <a:defRPr>
                <a:solidFill>
                  <a:srgbClr val="000000"/>
                </a:solidFill>
              </a:defRPr>
            </a:pPr>
            <a:r>
              <a:rPr dirty="0">
                <a:solidFill>
                  <a:srgbClr val="FFFFFF"/>
                </a:solidFill>
              </a:rPr>
              <a:t>Couchbase Server</a:t>
            </a:r>
          </a:p>
        </p:txBody>
      </p:sp>
      <p:sp>
        <p:nvSpPr>
          <p:cNvPr id="55" name="Shape 108"/>
          <p:cNvSpPr/>
          <p:nvPr/>
        </p:nvSpPr>
        <p:spPr>
          <a:xfrm>
            <a:off x="1119532" y="4613995"/>
            <a:ext cx="1462427"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FFFFFF"/>
                </a:solidFill>
              </a:defRPr>
            </a:lvl1pPr>
          </a:lstStyle>
          <a:p>
            <a:pPr lvl="0">
              <a:defRPr>
                <a:solidFill>
                  <a:srgbClr val="000000"/>
                </a:solidFill>
              </a:defRPr>
            </a:pPr>
            <a:r>
              <a:rPr dirty="0">
                <a:solidFill>
                  <a:srgbClr val="FFFFFF"/>
                </a:solidFill>
              </a:rPr>
              <a:t>Couchbase Lite</a:t>
            </a:r>
          </a:p>
        </p:txBody>
      </p:sp>
      <p:sp>
        <p:nvSpPr>
          <p:cNvPr id="2" name="TextBox 1"/>
          <p:cNvSpPr txBox="1"/>
          <p:nvPr/>
        </p:nvSpPr>
        <p:spPr>
          <a:xfrm>
            <a:off x="7271926" y="5343408"/>
            <a:ext cx="184666" cy="369332"/>
          </a:xfrm>
          <a:prstGeom prst="rect">
            <a:avLst/>
          </a:prstGeom>
          <a:noFill/>
        </p:spPr>
        <p:txBody>
          <a:bodyPr wrap="none" rtlCol="0">
            <a:spAutoFit/>
          </a:bodyPr>
          <a:lstStyle/>
          <a:p>
            <a:endParaRPr lang="en-US" dirty="0"/>
          </a:p>
        </p:txBody>
      </p:sp>
      <p:pic>
        <p:nvPicPr>
          <p:cNvPr id="56" name="Picture 55" descr="Screen Shot 2015-09-15 at 10.21.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3"/>
            <a:ext cx="616098" cy="697608"/>
          </a:xfrm>
          <a:prstGeom prst="rect">
            <a:avLst/>
          </a:prstGeom>
        </p:spPr>
      </p:pic>
    </p:spTree>
    <p:extLst>
      <p:ext uri="{BB962C8B-B14F-4D97-AF65-F5344CB8AC3E}">
        <p14:creationId xmlns:p14="http://schemas.microsoft.com/office/powerpoint/2010/main" val="134152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1.28047E-6 L -0.15538 -1.28047E-6 " pathEditMode="relative" ptsTypes="AA">
                                      <p:cBhvr>
                                        <p:cTn id="6" dur="500" fill="hold"/>
                                        <p:tgtEl>
                                          <p:spTgt spid="78"/>
                                        </p:tgtEl>
                                        <p:attrNameLst>
                                          <p:attrName>ppt_x</p:attrName>
                                          <p:attrName>ppt_y</p:attrName>
                                        </p:attrNameLst>
                                      </p:cBhvr>
                                    </p:animMotion>
                                  </p:childTnLst>
                                </p:cTn>
                              </p:par>
                              <p:par>
                                <p:cTn id="7" presetID="10"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par>
                          <p:cTn id="10" fill="hold">
                            <p:stCondLst>
                              <p:cond delay="500"/>
                            </p:stCondLst>
                            <p:childTnLst>
                              <p:par>
                                <p:cTn id="11" presetID="8" presetClass="emph" presetSubtype="0" repeatCount="2000" fill="hold" nodeType="afterEffect">
                                  <p:stCondLst>
                                    <p:cond delay="0"/>
                                  </p:stCondLst>
                                  <p:childTnLst>
                                    <p:animRot by="21600000">
                                      <p:cBhvr>
                                        <p:cTn id="12" dur="2000" fill="hold"/>
                                        <p:tgtEl>
                                          <p:spTgt spid="78"/>
                                        </p:tgtEl>
                                        <p:attrNameLst>
                                          <p:attrName>r</p:attrName>
                                        </p:attrNameLst>
                                      </p:cBhvr>
                                    </p:animRot>
                                  </p:childTnLst>
                                </p:cTn>
                              </p:par>
                              <p:par>
                                <p:cTn id="13" presetID="35" presetClass="emph" presetSubtype="0" repeatCount="8000" fill="hold" grpId="0" nodeType="withEffect">
                                  <p:stCondLst>
                                    <p:cond delay="0"/>
                                  </p:stCondLst>
                                  <p:childTnLst>
                                    <p:anim calcmode="discrete" valueType="str">
                                      <p:cBhvr>
                                        <p:cTn id="14" dur="5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081335" y="1414293"/>
            <a:ext cx="3485493" cy="4936017"/>
            <a:chOff x="1961714" y="1060704"/>
            <a:chExt cx="2605087" cy="3539063"/>
          </a:xfrm>
        </p:grpSpPr>
        <p:sp>
          <p:nvSpPr>
            <p:cNvPr id="35" name="Content Placeholder 2"/>
            <p:cNvSpPr txBox="1">
              <a:spLocks/>
            </p:cNvSpPr>
            <p:nvPr/>
          </p:nvSpPr>
          <p:spPr bwMode="auto">
            <a:xfrm>
              <a:off x="1961714" y="3376728"/>
              <a:ext cx="2605087" cy="1223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4200">
                  <a:solidFill>
                    <a:srgbClr val="000000"/>
                  </a:solidFill>
                  <a:latin typeface="Gill Sans" charset="0"/>
                  <a:ea typeface="ヒラギノ角ゴ ProN W3" charset="0"/>
                  <a:cs typeface="ヒラギノ角ゴ ProN W3" charset="0"/>
                  <a:sym typeface="Gill Sans" charset="0"/>
                </a:defRPr>
              </a:lvl1pPr>
              <a:lvl2pPr marL="685800" indent="-346075"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indent="0" algn="ctr" defTabSz="457200" eaLnBrk="1" hangingPunct="1">
                <a:spcBef>
                  <a:spcPts val="1200"/>
                </a:spcBef>
                <a:buClr>
                  <a:srgbClr val="178ADB"/>
                </a:buClr>
                <a:buSzPct val="100000"/>
                <a:defRPr/>
              </a:pPr>
              <a:r>
                <a:rPr lang="en-US" sz="1600" b="1" dirty="0" smtClean="0">
                  <a:solidFill>
                    <a:srgbClr val="FFFFFF"/>
                  </a:solidFill>
                  <a:latin typeface="Calibri" charset="0"/>
                </a:rPr>
                <a:t>Couchbase Lite</a:t>
              </a:r>
              <a:endParaRPr lang="en-US" sz="1800" b="1" dirty="0" smtClean="0">
                <a:solidFill>
                  <a:srgbClr val="FFFFFF"/>
                </a:solidFill>
                <a:latin typeface="Calibri" charset="0"/>
              </a:endParaRPr>
            </a:p>
          </p:txBody>
        </p:sp>
        <p:grpSp>
          <p:nvGrpSpPr>
            <p:cNvPr id="45" name="Group 44"/>
            <p:cNvGrpSpPr/>
            <p:nvPr/>
          </p:nvGrpSpPr>
          <p:grpSpPr>
            <a:xfrm>
              <a:off x="2790282" y="1060704"/>
              <a:ext cx="938878" cy="2035983"/>
              <a:chOff x="1137849" y="1732938"/>
              <a:chExt cx="938878" cy="2035983"/>
            </a:xfrm>
          </p:grpSpPr>
          <p:grpSp>
            <p:nvGrpSpPr>
              <p:cNvPr id="46" name="Group 45"/>
              <p:cNvGrpSpPr/>
              <p:nvPr/>
            </p:nvGrpSpPr>
            <p:grpSpPr>
              <a:xfrm>
                <a:off x="1137849" y="1732938"/>
                <a:ext cx="938878" cy="2035983"/>
                <a:chOff x="1137849" y="1732938"/>
                <a:chExt cx="938878" cy="2035983"/>
              </a:xfrm>
            </p:grpSpPr>
            <p:sp>
              <p:nvSpPr>
                <p:cNvPr id="48" name="Rounded Rectangle 47"/>
                <p:cNvSpPr/>
                <p:nvPr/>
              </p:nvSpPr>
              <p:spPr>
                <a:xfrm>
                  <a:off x="1137849" y="1732938"/>
                  <a:ext cx="938878" cy="2035983"/>
                </a:xfrm>
                <a:prstGeom prst="roundRect">
                  <a:avLst>
                    <a:gd name="adj" fmla="val 14915"/>
                  </a:avLst>
                </a:prstGeom>
                <a:solidFill>
                  <a:schemeClr val="bg1">
                    <a:lumMod val="95000"/>
                  </a:schemeClr>
                </a:solidFill>
                <a:ln w="28575">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lnSpc>
                      <a:spcPct val="80000"/>
                    </a:lnSpc>
                  </a:pPr>
                  <a:endParaRPr lang="en-US" sz="1400" b="1" dirty="0">
                    <a:solidFill>
                      <a:prstClr val="white"/>
                    </a:solidFill>
                    <a:latin typeface="Corbel"/>
                  </a:endParaRPr>
                </a:p>
              </p:txBody>
            </p:sp>
            <p:sp>
              <p:nvSpPr>
                <p:cNvPr id="49" name="Rectangle 48"/>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lnSpc>
                      <a:spcPct val="80000"/>
                    </a:lnSpc>
                  </a:pPr>
                  <a:endParaRPr lang="en-US" sz="1400" b="1" dirty="0">
                    <a:solidFill>
                      <a:prstClr val="white"/>
                    </a:solidFill>
                    <a:latin typeface="Corbel"/>
                  </a:endParaRPr>
                </a:p>
              </p:txBody>
            </p:sp>
            <p:sp>
              <p:nvSpPr>
                <p:cNvPr id="50" name="Oval 49"/>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lnSpc>
                      <a:spcPct val="80000"/>
                    </a:lnSpc>
                  </a:pPr>
                  <a:endParaRPr lang="en-US" sz="1400" b="1" dirty="0">
                    <a:solidFill>
                      <a:prstClr val="white"/>
                    </a:solidFill>
                    <a:latin typeface="Corbel"/>
                  </a:endParaRPr>
                </a:p>
              </p:txBody>
            </p:sp>
            <p:sp>
              <p:nvSpPr>
                <p:cNvPr id="51" name="Oval 50"/>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lnSpc>
                      <a:spcPct val="80000"/>
                    </a:lnSpc>
                  </a:pPr>
                  <a:endParaRPr lang="en-US" sz="1400" b="1" dirty="0">
                    <a:solidFill>
                      <a:prstClr val="white"/>
                    </a:solidFill>
                    <a:latin typeface="Corbel"/>
                  </a:endParaRPr>
                </a:p>
              </p:txBody>
            </p:sp>
            <p:sp>
              <p:nvSpPr>
                <p:cNvPr id="52" name="Rounded Rectangle 51"/>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lnSpc>
                      <a:spcPct val="80000"/>
                    </a:lnSpc>
                  </a:pPr>
                  <a:endParaRPr lang="en-US" sz="1400" b="1" dirty="0">
                    <a:solidFill>
                      <a:prstClr val="white"/>
                    </a:solidFill>
                    <a:latin typeface="Corbel"/>
                  </a:endParaRPr>
                </a:p>
              </p:txBody>
            </p:sp>
            <p:sp>
              <p:nvSpPr>
                <p:cNvPr id="53" name="Rounded Rectangle 52"/>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lnSpc>
                      <a:spcPct val="80000"/>
                    </a:lnSpc>
                  </a:pPr>
                  <a:endParaRPr lang="en-US" sz="1400" b="1" dirty="0">
                    <a:solidFill>
                      <a:prstClr val="white"/>
                    </a:solidFill>
                    <a:latin typeface="Corbel"/>
                  </a:endParaRPr>
                </a:p>
              </p:txBody>
            </p:sp>
          </p:grpSp>
          <p:sp>
            <p:nvSpPr>
              <p:cNvPr id="47" name="Can 46"/>
              <p:cNvSpPr/>
              <p:nvPr/>
            </p:nvSpPr>
            <p:spPr>
              <a:xfrm>
                <a:off x="1442306" y="2522159"/>
                <a:ext cx="317212" cy="422189"/>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defTabSz="457200">
                  <a:lnSpc>
                    <a:spcPct val="80000"/>
                  </a:lnSpc>
                  <a:defRPr/>
                </a:pPr>
                <a:endParaRPr lang="en-US" sz="1400" b="1" dirty="0">
                  <a:solidFill>
                    <a:prstClr val="white"/>
                  </a:solidFill>
                  <a:latin typeface="Corbel"/>
                </a:endParaRPr>
              </a:p>
            </p:txBody>
          </p:sp>
        </p:grpSp>
      </p:grpSp>
      <p:grpSp>
        <p:nvGrpSpPr>
          <p:cNvPr id="2" name="Group 1"/>
          <p:cNvGrpSpPr/>
          <p:nvPr/>
        </p:nvGrpSpPr>
        <p:grpSpPr>
          <a:xfrm>
            <a:off x="4199514" y="1444425"/>
            <a:ext cx="2987310" cy="4792713"/>
            <a:chOff x="3420096" y="1298328"/>
            <a:chExt cx="2300062" cy="3517559"/>
          </a:xfrm>
        </p:grpSpPr>
        <p:sp>
          <p:nvSpPr>
            <p:cNvPr id="36" name="Content Placeholder 2"/>
            <p:cNvSpPr txBox="1">
              <a:spLocks/>
            </p:cNvSpPr>
            <p:nvPr/>
          </p:nvSpPr>
          <p:spPr bwMode="auto">
            <a:xfrm>
              <a:off x="3420096" y="3580506"/>
              <a:ext cx="2300062" cy="1235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4200">
                  <a:solidFill>
                    <a:srgbClr val="000000"/>
                  </a:solidFill>
                  <a:latin typeface="Gill Sans" charset="0"/>
                  <a:ea typeface="ヒラギノ角ゴ ProN W3" charset="0"/>
                  <a:cs typeface="ヒラギノ角ゴ ProN W3" charset="0"/>
                  <a:sym typeface="Gill Sans" charset="0"/>
                </a:defRPr>
              </a:lvl1pPr>
              <a:lvl2pPr marL="685800" indent="-346075" eaLnBrk="0" hangingPunct="0">
                <a:defRPr sz="4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4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4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4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marL="0" indent="0" algn="ctr" defTabSz="457200" eaLnBrk="1" hangingPunct="1">
                <a:spcBef>
                  <a:spcPts val="1200"/>
                </a:spcBef>
                <a:buClr>
                  <a:srgbClr val="178ADB"/>
                </a:buClr>
                <a:buSzPct val="100000"/>
                <a:defRPr/>
              </a:pPr>
              <a:r>
                <a:rPr lang="en-US" sz="1600" b="1" dirty="0" smtClean="0">
                  <a:solidFill>
                    <a:srgbClr val="FFFFFF"/>
                  </a:solidFill>
                  <a:latin typeface="Calibri" charset="0"/>
                </a:rPr>
                <a:t>Sync Gateway</a:t>
              </a:r>
              <a:endParaRPr lang="en-US" sz="1800" b="1" dirty="0" smtClean="0">
                <a:solidFill>
                  <a:srgbClr val="FFFFFF"/>
                </a:solidFill>
                <a:latin typeface="Calibri" charset="0"/>
              </a:endParaRPr>
            </a:p>
          </p:txBody>
        </p:sp>
        <p:grpSp>
          <p:nvGrpSpPr>
            <p:cNvPr id="5" name="Group 4"/>
            <p:cNvGrpSpPr/>
            <p:nvPr/>
          </p:nvGrpSpPr>
          <p:grpSpPr>
            <a:xfrm>
              <a:off x="4075877" y="1298328"/>
              <a:ext cx="990600" cy="1981200"/>
              <a:chOff x="4075877" y="1298328"/>
              <a:chExt cx="990600" cy="1981200"/>
            </a:xfrm>
          </p:grpSpPr>
          <p:sp>
            <p:nvSpPr>
              <p:cNvPr id="39" name="Rectangle 38"/>
              <p:cNvSpPr/>
              <p:nvPr/>
            </p:nvSpPr>
            <p:spPr>
              <a:xfrm>
                <a:off x="4075877" y="1298328"/>
                <a:ext cx="990600" cy="1981200"/>
              </a:xfrm>
              <a:prstGeom prst="rect">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defTabSz="457200">
                  <a:lnSpc>
                    <a:spcPct val="80000"/>
                  </a:lnSpc>
                  <a:defRPr/>
                </a:pPr>
                <a:endParaRPr lang="en-US" sz="1400" b="1" dirty="0">
                  <a:solidFill>
                    <a:prstClr val="white"/>
                  </a:solidFill>
                  <a:latin typeface="Corbel"/>
                </a:endParaRPr>
              </a:p>
            </p:txBody>
          </p:sp>
          <p:grpSp>
            <p:nvGrpSpPr>
              <p:cNvPr id="78" name="Group 77"/>
              <p:cNvGrpSpPr/>
              <p:nvPr/>
            </p:nvGrpSpPr>
            <p:grpSpPr>
              <a:xfrm>
                <a:off x="4194541" y="1950967"/>
                <a:ext cx="755044" cy="614713"/>
                <a:chOff x="4445303" y="1950966"/>
                <a:chExt cx="755044" cy="614713"/>
              </a:xfrm>
            </p:grpSpPr>
            <p:grpSp>
              <p:nvGrpSpPr>
                <p:cNvPr id="68" name="Group 67"/>
                <p:cNvGrpSpPr/>
                <p:nvPr/>
              </p:nvGrpSpPr>
              <p:grpSpPr>
                <a:xfrm>
                  <a:off x="4445303" y="1950966"/>
                  <a:ext cx="685860" cy="614713"/>
                  <a:chOff x="4445303" y="1950966"/>
                  <a:chExt cx="685860" cy="614713"/>
                </a:xfrm>
              </p:grpSpPr>
              <p:sp>
                <p:nvSpPr>
                  <p:cNvPr id="42" name="Block Arc 41"/>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defTabSz="457200">
                      <a:lnSpc>
                        <a:spcPct val="80000"/>
                      </a:lnSpc>
                      <a:defRPr/>
                    </a:pPr>
                    <a:endParaRPr lang="en-US" sz="1400" b="1" dirty="0">
                      <a:solidFill>
                        <a:prstClr val="white"/>
                      </a:solidFill>
                      <a:latin typeface="Corbel"/>
                    </a:endParaRPr>
                  </a:p>
                </p:txBody>
              </p:sp>
              <p:sp>
                <p:nvSpPr>
                  <p:cNvPr id="43"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defTabSz="457200">
                      <a:lnSpc>
                        <a:spcPct val="80000"/>
                      </a:lnSpc>
                    </a:pPr>
                    <a:endParaRPr lang="en-US" sz="1400" b="1">
                      <a:solidFill>
                        <a:prstClr val="white"/>
                      </a:solidFill>
                      <a:latin typeface="Corbel"/>
                    </a:endParaRPr>
                  </a:p>
                </p:txBody>
              </p:sp>
            </p:grpSp>
            <p:grpSp>
              <p:nvGrpSpPr>
                <p:cNvPr id="75" name="Group 74"/>
                <p:cNvGrpSpPr/>
                <p:nvPr/>
              </p:nvGrpSpPr>
              <p:grpSpPr>
                <a:xfrm rot="10800000">
                  <a:off x="4514487" y="1950966"/>
                  <a:ext cx="685860" cy="614713"/>
                  <a:chOff x="4445303" y="1950966"/>
                  <a:chExt cx="685860" cy="614713"/>
                </a:xfrm>
              </p:grpSpPr>
              <p:sp>
                <p:nvSpPr>
                  <p:cNvPr id="76" name="Block Arc 75"/>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defTabSz="457200">
                      <a:lnSpc>
                        <a:spcPct val="80000"/>
                      </a:lnSpc>
                      <a:defRPr/>
                    </a:pPr>
                    <a:endParaRPr lang="en-US" sz="1400" b="1" dirty="0">
                      <a:solidFill>
                        <a:prstClr val="white"/>
                      </a:solidFill>
                      <a:latin typeface="Corbel"/>
                    </a:endParaRPr>
                  </a:p>
                </p:txBody>
              </p:sp>
              <p:sp>
                <p:nvSpPr>
                  <p:cNvPr id="77"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defTabSz="457200">
                      <a:lnSpc>
                        <a:spcPct val="80000"/>
                      </a:lnSpc>
                    </a:pPr>
                    <a:endParaRPr lang="en-US" sz="1400" b="1">
                      <a:solidFill>
                        <a:prstClr val="white"/>
                      </a:solidFill>
                      <a:latin typeface="Corbel"/>
                    </a:endParaRPr>
                  </a:p>
                </p:txBody>
              </p:sp>
            </p:grpSp>
          </p:grpSp>
        </p:grpSp>
      </p:grpSp>
      <p:sp>
        <p:nvSpPr>
          <p:cNvPr id="3" name="Rounded Rectangle 2"/>
          <p:cNvSpPr/>
          <p:nvPr/>
        </p:nvSpPr>
        <p:spPr>
          <a:xfrm>
            <a:off x="3455224" y="1018145"/>
            <a:ext cx="4411964" cy="861371"/>
          </a:xfrm>
          <a:prstGeom prst="roundRect">
            <a:avLst/>
          </a:prstGeom>
          <a:solidFill>
            <a:srgbClr val="E1001F"/>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orbel"/>
            </a:endParaRPr>
          </a:p>
        </p:txBody>
      </p:sp>
      <p:sp>
        <p:nvSpPr>
          <p:cNvPr id="26" name="TextBox 25"/>
          <p:cNvSpPr txBox="1"/>
          <p:nvPr/>
        </p:nvSpPr>
        <p:spPr>
          <a:xfrm>
            <a:off x="3601005" y="1091959"/>
            <a:ext cx="3585818" cy="369332"/>
          </a:xfrm>
          <a:prstGeom prst="rect">
            <a:avLst/>
          </a:prstGeom>
          <a:noFill/>
        </p:spPr>
        <p:txBody>
          <a:bodyPr wrap="square" rtlCol="0">
            <a:spAutoFit/>
          </a:bodyPr>
          <a:lstStyle/>
          <a:p>
            <a:pPr defTabSz="457200"/>
            <a:r>
              <a:rPr lang="en-US" b="1" dirty="0" smtClean="0">
                <a:solidFill>
                  <a:prstClr val="white"/>
                </a:solidFill>
                <a:latin typeface="Corbel"/>
                <a:cs typeface="Corbel"/>
              </a:rPr>
              <a:t>Replication</a:t>
            </a:r>
            <a:endParaRPr lang="en-US" dirty="0">
              <a:solidFill>
                <a:prstClr val="white"/>
              </a:solidFill>
              <a:latin typeface="Corbel"/>
            </a:endParaRPr>
          </a:p>
        </p:txBody>
      </p:sp>
      <p:sp>
        <p:nvSpPr>
          <p:cNvPr id="27" name="Rounded Rectangle 26"/>
          <p:cNvSpPr/>
          <p:nvPr/>
        </p:nvSpPr>
        <p:spPr>
          <a:xfrm>
            <a:off x="3455224" y="2082713"/>
            <a:ext cx="4411964" cy="861371"/>
          </a:xfrm>
          <a:prstGeom prst="roundRect">
            <a:avLst/>
          </a:prstGeom>
          <a:solidFill>
            <a:srgbClr val="E1001F"/>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orbel"/>
            </a:endParaRPr>
          </a:p>
        </p:txBody>
      </p:sp>
      <p:sp>
        <p:nvSpPr>
          <p:cNvPr id="28" name="TextBox 27"/>
          <p:cNvSpPr txBox="1"/>
          <p:nvPr/>
        </p:nvSpPr>
        <p:spPr>
          <a:xfrm>
            <a:off x="3601005" y="2156529"/>
            <a:ext cx="3585818" cy="369332"/>
          </a:xfrm>
          <a:prstGeom prst="rect">
            <a:avLst/>
          </a:prstGeom>
          <a:noFill/>
        </p:spPr>
        <p:txBody>
          <a:bodyPr wrap="square" rtlCol="0">
            <a:spAutoFit/>
          </a:bodyPr>
          <a:lstStyle/>
          <a:p>
            <a:pPr defTabSz="457200"/>
            <a:r>
              <a:rPr lang="en-US" b="1" dirty="0" smtClean="0">
                <a:solidFill>
                  <a:prstClr val="white"/>
                </a:solidFill>
                <a:latin typeface="Corbel"/>
                <a:cs typeface="Corbel"/>
              </a:rPr>
              <a:t>Authentication</a:t>
            </a:r>
            <a:endParaRPr lang="en-US" dirty="0">
              <a:solidFill>
                <a:prstClr val="white"/>
              </a:solidFill>
              <a:latin typeface="Corbel"/>
            </a:endParaRPr>
          </a:p>
        </p:txBody>
      </p:sp>
      <p:sp>
        <p:nvSpPr>
          <p:cNvPr id="29" name="Rounded Rectangle 28"/>
          <p:cNvSpPr/>
          <p:nvPr/>
        </p:nvSpPr>
        <p:spPr>
          <a:xfrm>
            <a:off x="3455224" y="3147173"/>
            <a:ext cx="4411964" cy="861371"/>
          </a:xfrm>
          <a:prstGeom prst="roundRect">
            <a:avLst/>
          </a:prstGeom>
          <a:solidFill>
            <a:srgbClr val="E1001F"/>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orbel"/>
            </a:endParaRPr>
          </a:p>
        </p:txBody>
      </p:sp>
      <p:sp>
        <p:nvSpPr>
          <p:cNvPr id="30" name="TextBox 29"/>
          <p:cNvSpPr txBox="1"/>
          <p:nvPr/>
        </p:nvSpPr>
        <p:spPr>
          <a:xfrm>
            <a:off x="3601005" y="3220988"/>
            <a:ext cx="3585818" cy="369332"/>
          </a:xfrm>
          <a:prstGeom prst="rect">
            <a:avLst/>
          </a:prstGeom>
          <a:noFill/>
        </p:spPr>
        <p:txBody>
          <a:bodyPr wrap="square" rtlCol="0">
            <a:spAutoFit/>
          </a:bodyPr>
          <a:lstStyle/>
          <a:p>
            <a:pPr defTabSz="457200"/>
            <a:r>
              <a:rPr lang="en-US" b="1" dirty="0" smtClean="0">
                <a:solidFill>
                  <a:prstClr val="white"/>
                </a:solidFill>
                <a:latin typeface="Corbel"/>
                <a:cs typeface="Corbel"/>
              </a:rPr>
              <a:t>Data Partitioning</a:t>
            </a:r>
            <a:endParaRPr lang="en-US" dirty="0">
              <a:solidFill>
                <a:prstClr val="white"/>
              </a:solidFill>
              <a:latin typeface="Corbel"/>
            </a:endParaRPr>
          </a:p>
        </p:txBody>
      </p:sp>
      <p:sp>
        <p:nvSpPr>
          <p:cNvPr id="31" name="Rounded Rectangle 30"/>
          <p:cNvSpPr/>
          <p:nvPr/>
        </p:nvSpPr>
        <p:spPr>
          <a:xfrm>
            <a:off x="3455224" y="4227749"/>
            <a:ext cx="4411964" cy="861371"/>
          </a:xfrm>
          <a:prstGeom prst="roundRect">
            <a:avLst/>
          </a:prstGeom>
          <a:solidFill>
            <a:srgbClr val="E1001F"/>
          </a:solidFill>
          <a:ln w="317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orbel"/>
            </a:endParaRPr>
          </a:p>
        </p:txBody>
      </p:sp>
      <p:sp>
        <p:nvSpPr>
          <p:cNvPr id="32" name="TextBox 31"/>
          <p:cNvSpPr txBox="1"/>
          <p:nvPr/>
        </p:nvSpPr>
        <p:spPr>
          <a:xfrm>
            <a:off x="3601005" y="4301564"/>
            <a:ext cx="3585818" cy="369332"/>
          </a:xfrm>
          <a:prstGeom prst="rect">
            <a:avLst/>
          </a:prstGeom>
          <a:noFill/>
        </p:spPr>
        <p:txBody>
          <a:bodyPr wrap="square" rtlCol="0">
            <a:spAutoFit/>
          </a:bodyPr>
          <a:lstStyle/>
          <a:p>
            <a:pPr defTabSz="457200"/>
            <a:r>
              <a:rPr lang="en-US" b="1" dirty="0" smtClean="0">
                <a:solidFill>
                  <a:prstClr val="white"/>
                </a:solidFill>
                <a:latin typeface="Corbel"/>
                <a:cs typeface="Corbel"/>
              </a:rPr>
              <a:t>Data Access Control</a:t>
            </a:r>
            <a:endParaRPr lang="en-US" dirty="0">
              <a:solidFill>
                <a:prstClr val="white"/>
              </a:solidFill>
              <a:latin typeface="Corbel"/>
            </a:endParaRPr>
          </a:p>
        </p:txBody>
      </p:sp>
    </p:spTree>
    <p:extLst>
      <p:ext uri="{BB962C8B-B14F-4D97-AF65-F5344CB8AC3E}">
        <p14:creationId xmlns:p14="http://schemas.microsoft.com/office/powerpoint/2010/main" val="3810148472"/>
      </p:ext>
    </p:extLst>
  </p:cSld>
  <p:clrMapOvr>
    <a:masterClrMapping/>
  </p:clrMapOvr>
  <mc:AlternateContent xmlns:mc="http://schemas.openxmlformats.org/markup-compatibility/2006" xmlns:p14="http://schemas.microsoft.com/office/powerpoint/2010/main">
    <mc:Choice Requires="p14">
      <p:transition spd="slow">
        <p14:window dir="vert"/>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28517E-6 -3.76776E-7 L -0.48194 0.00185 " pathEditMode="relative" rAng="0" ptsTypes="AA">
                                      <p:cBhvr>
                                        <p:cTn id="6" dur="2000" fill="hold"/>
                                        <p:tgtEl>
                                          <p:spTgt spid="2"/>
                                        </p:tgtEl>
                                        <p:attrNameLst>
                                          <p:attrName>ppt_x</p:attrName>
                                          <p:attrName>ppt_y</p:attrName>
                                        </p:attrNameLst>
                                      </p:cBhvr>
                                      <p:rCtr x="-24106" y="93"/>
                                    </p:animMotion>
                                  </p:childTnLst>
                                </p:cTn>
                              </p:par>
                              <p:par>
                                <p:cTn id="7" presetID="10" presetClass="exit" presetSubtype="0" fill="hold" nodeType="withEffect">
                                  <p:stCondLst>
                                    <p:cond delay="0"/>
                                  </p:stCondLst>
                                  <p:childTnLst>
                                    <p:animEffect transition="out" filter="fade">
                                      <p:cBhvr>
                                        <p:cTn id="8" dur="500"/>
                                        <p:tgtEl>
                                          <p:spTgt spid="10"/>
                                        </p:tgtEl>
                                      </p:cBhvr>
                                    </p:animEffect>
                                    <p:set>
                                      <p:cBhvr>
                                        <p:cTn id="9" dur="1" fill="hold">
                                          <p:stCondLst>
                                            <p:cond delay="499"/>
                                          </p:stCondLst>
                                        </p:cTn>
                                        <p:tgtEl>
                                          <p:spTgt spid="10"/>
                                        </p:tgtEl>
                                        <p:attrNameLst>
                                          <p:attrName>style.visibility</p:attrName>
                                        </p:attrNameLst>
                                      </p:cBhvr>
                                      <p:to>
                                        <p:strVal val="hidden"/>
                                      </p:to>
                                    </p:set>
                                  </p:childTnLst>
                                </p:cTn>
                              </p:par>
                            </p:childTnLst>
                          </p:cTn>
                        </p:par>
                        <p:par>
                          <p:cTn id="10" fill="hold">
                            <p:stCondLst>
                              <p:cond delay="2000"/>
                            </p:stCondLst>
                            <p:childTnLst>
                              <p:par>
                                <p:cTn id="11" presetID="37"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ppt_x</p:attrName>
                                        </p:attrNameLst>
                                      </p:cBhvr>
                                      <p:tavLst>
                                        <p:tav tm="0">
                                          <p:val>
                                            <p:strVal val="#ppt_x"/>
                                          </p:val>
                                        </p:tav>
                                        <p:tav tm="100000">
                                          <p:val>
                                            <p:strVal val="#ppt_x"/>
                                          </p:val>
                                        </p:tav>
                                      </p:tavLst>
                                    </p:anim>
                                    <p:anim calcmode="lin" valueType="num">
                                      <p:cBhvr>
                                        <p:cTn id="15" dur="1800" decel="100000" fill="hold"/>
                                        <p:tgtEl>
                                          <p:spTgt spid="3"/>
                                        </p:tgtEl>
                                        <p:attrNameLst>
                                          <p:attrName>ppt_y</p:attrName>
                                        </p:attrNameLst>
                                      </p:cBhvr>
                                      <p:tavLst>
                                        <p:tav tm="0">
                                          <p:val>
                                            <p:strVal val="#ppt_y+1"/>
                                          </p:val>
                                        </p:tav>
                                        <p:tav tm="100000">
                                          <p:val>
                                            <p:strVal val="#ppt_y-.03"/>
                                          </p:val>
                                        </p:tav>
                                      </p:tavLst>
                                    </p:anim>
                                    <p:anim calcmode="lin" valueType="num">
                                      <p:cBhvr>
                                        <p:cTn id="16" dur="200" accel="100000" fill="hold">
                                          <p:stCondLst>
                                            <p:cond delay="1800"/>
                                          </p:stCondLst>
                                        </p:cTn>
                                        <p:tgtEl>
                                          <p:spTgt spid="3"/>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2000"/>
                                        <p:tgtEl>
                                          <p:spTgt spid="26"/>
                                        </p:tgtEl>
                                      </p:cBhvr>
                                    </p:animEffect>
                                    <p:anim calcmode="lin" valueType="num">
                                      <p:cBhvr>
                                        <p:cTn id="20" dur="2000" fill="hold"/>
                                        <p:tgtEl>
                                          <p:spTgt spid="26"/>
                                        </p:tgtEl>
                                        <p:attrNameLst>
                                          <p:attrName>ppt_x</p:attrName>
                                        </p:attrNameLst>
                                      </p:cBhvr>
                                      <p:tavLst>
                                        <p:tav tm="0">
                                          <p:val>
                                            <p:strVal val="#ppt_x"/>
                                          </p:val>
                                        </p:tav>
                                        <p:tav tm="100000">
                                          <p:val>
                                            <p:strVal val="#ppt_x"/>
                                          </p:val>
                                        </p:tav>
                                      </p:tavLst>
                                    </p:anim>
                                    <p:anim calcmode="lin" valueType="num">
                                      <p:cBhvr>
                                        <p:cTn id="21" dur="1800" decel="100000" fill="hold"/>
                                        <p:tgtEl>
                                          <p:spTgt spid="26"/>
                                        </p:tgtEl>
                                        <p:attrNameLst>
                                          <p:attrName>ppt_y</p:attrName>
                                        </p:attrNameLst>
                                      </p:cBhvr>
                                      <p:tavLst>
                                        <p:tav tm="0">
                                          <p:val>
                                            <p:strVal val="#ppt_y+1"/>
                                          </p:val>
                                        </p:tav>
                                        <p:tav tm="100000">
                                          <p:val>
                                            <p:strVal val="#ppt_y-.03"/>
                                          </p:val>
                                        </p:tav>
                                      </p:tavLst>
                                    </p:anim>
                                    <p:anim calcmode="lin" valueType="num">
                                      <p:cBhvr>
                                        <p:cTn id="22" dur="200" accel="100000" fill="hold">
                                          <p:stCondLst>
                                            <p:cond delay="1800"/>
                                          </p:stCondLst>
                                        </p:cTn>
                                        <p:tgtEl>
                                          <p:spTgt spid="26"/>
                                        </p:tgtEl>
                                        <p:attrNameLst>
                                          <p:attrName>ppt_y</p:attrName>
                                        </p:attrNameLst>
                                      </p:cBhvr>
                                      <p:tavLst>
                                        <p:tav tm="0">
                                          <p:val>
                                            <p:strVal val="#ppt_y-.03"/>
                                          </p:val>
                                        </p:tav>
                                        <p:tav tm="100000">
                                          <p:val>
                                            <p:strVal val="#ppt_y"/>
                                          </p:val>
                                        </p:tav>
                                      </p:tavLst>
                                    </p:anim>
                                  </p:childTnLst>
                                </p:cTn>
                              </p:par>
                            </p:childTnLst>
                          </p:cTn>
                        </p:par>
                        <p:par>
                          <p:cTn id="23" fill="hold">
                            <p:stCondLst>
                              <p:cond delay="4000"/>
                            </p:stCondLst>
                            <p:childTnLst>
                              <p:par>
                                <p:cTn id="24" presetID="37" presetClass="entr" presetSubtype="0"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2000"/>
                                        <p:tgtEl>
                                          <p:spTgt spid="27"/>
                                        </p:tgtEl>
                                      </p:cBhvr>
                                    </p:animEffect>
                                    <p:anim calcmode="lin" valueType="num">
                                      <p:cBhvr>
                                        <p:cTn id="27" dur="2000" fill="hold"/>
                                        <p:tgtEl>
                                          <p:spTgt spid="27"/>
                                        </p:tgtEl>
                                        <p:attrNameLst>
                                          <p:attrName>ppt_x</p:attrName>
                                        </p:attrNameLst>
                                      </p:cBhvr>
                                      <p:tavLst>
                                        <p:tav tm="0">
                                          <p:val>
                                            <p:strVal val="#ppt_x"/>
                                          </p:val>
                                        </p:tav>
                                        <p:tav tm="100000">
                                          <p:val>
                                            <p:strVal val="#ppt_x"/>
                                          </p:val>
                                        </p:tav>
                                      </p:tavLst>
                                    </p:anim>
                                    <p:anim calcmode="lin" valueType="num">
                                      <p:cBhvr>
                                        <p:cTn id="28" dur="1800" decel="100000" fill="hold"/>
                                        <p:tgtEl>
                                          <p:spTgt spid="27"/>
                                        </p:tgtEl>
                                        <p:attrNameLst>
                                          <p:attrName>ppt_y</p:attrName>
                                        </p:attrNameLst>
                                      </p:cBhvr>
                                      <p:tavLst>
                                        <p:tav tm="0">
                                          <p:val>
                                            <p:strVal val="#ppt_y+1"/>
                                          </p:val>
                                        </p:tav>
                                        <p:tav tm="100000">
                                          <p:val>
                                            <p:strVal val="#ppt_y-.03"/>
                                          </p:val>
                                        </p:tav>
                                      </p:tavLst>
                                    </p:anim>
                                    <p:anim calcmode="lin" valueType="num">
                                      <p:cBhvr>
                                        <p:cTn id="29" dur="200" accel="100000" fill="hold">
                                          <p:stCondLst>
                                            <p:cond delay="1800"/>
                                          </p:stCondLst>
                                        </p:cTn>
                                        <p:tgtEl>
                                          <p:spTgt spid="27"/>
                                        </p:tgtEl>
                                        <p:attrNameLst>
                                          <p:attrName>ppt_y</p:attrName>
                                        </p:attrNameLst>
                                      </p:cBhvr>
                                      <p:tavLst>
                                        <p:tav tm="0">
                                          <p:val>
                                            <p:strVal val="#ppt_y-.03"/>
                                          </p:val>
                                        </p:tav>
                                        <p:tav tm="100000">
                                          <p:val>
                                            <p:strVal val="#ppt_y"/>
                                          </p:val>
                                        </p:tav>
                                      </p:tavLst>
                                    </p:anim>
                                  </p:childTnLst>
                                </p:cTn>
                              </p:par>
                              <p:par>
                                <p:cTn id="30" presetID="37"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2000"/>
                                        <p:tgtEl>
                                          <p:spTgt spid="28"/>
                                        </p:tgtEl>
                                      </p:cBhvr>
                                    </p:animEffect>
                                    <p:anim calcmode="lin" valueType="num">
                                      <p:cBhvr>
                                        <p:cTn id="33" dur="2000" fill="hold"/>
                                        <p:tgtEl>
                                          <p:spTgt spid="28"/>
                                        </p:tgtEl>
                                        <p:attrNameLst>
                                          <p:attrName>ppt_x</p:attrName>
                                        </p:attrNameLst>
                                      </p:cBhvr>
                                      <p:tavLst>
                                        <p:tav tm="0">
                                          <p:val>
                                            <p:strVal val="#ppt_x"/>
                                          </p:val>
                                        </p:tav>
                                        <p:tav tm="100000">
                                          <p:val>
                                            <p:strVal val="#ppt_x"/>
                                          </p:val>
                                        </p:tav>
                                      </p:tavLst>
                                    </p:anim>
                                    <p:anim calcmode="lin" valueType="num">
                                      <p:cBhvr>
                                        <p:cTn id="34" dur="1800" decel="100000" fill="hold"/>
                                        <p:tgtEl>
                                          <p:spTgt spid="28"/>
                                        </p:tgtEl>
                                        <p:attrNameLst>
                                          <p:attrName>ppt_y</p:attrName>
                                        </p:attrNameLst>
                                      </p:cBhvr>
                                      <p:tavLst>
                                        <p:tav tm="0">
                                          <p:val>
                                            <p:strVal val="#ppt_y+1"/>
                                          </p:val>
                                        </p:tav>
                                        <p:tav tm="100000">
                                          <p:val>
                                            <p:strVal val="#ppt_y-.03"/>
                                          </p:val>
                                        </p:tav>
                                      </p:tavLst>
                                    </p:anim>
                                    <p:anim calcmode="lin" valueType="num">
                                      <p:cBhvr>
                                        <p:cTn id="35" dur="200" accel="100000" fill="hold">
                                          <p:stCondLst>
                                            <p:cond delay="1800"/>
                                          </p:stCondLst>
                                        </p:cTn>
                                        <p:tgtEl>
                                          <p:spTgt spid="28"/>
                                        </p:tgtEl>
                                        <p:attrNameLst>
                                          <p:attrName>ppt_y</p:attrName>
                                        </p:attrNameLst>
                                      </p:cBhvr>
                                      <p:tavLst>
                                        <p:tav tm="0">
                                          <p:val>
                                            <p:strVal val="#ppt_y-.03"/>
                                          </p:val>
                                        </p:tav>
                                        <p:tav tm="100000">
                                          <p:val>
                                            <p:strVal val="#ppt_y"/>
                                          </p:val>
                                        </p:tav>
                                      </p:tavLst>
                                    </p:anim>
                                  </p:childTnLst>
                                </p:cTn>
                              </p:par>
                            </p:childTnLst>
                          </p:cTn>
                        </p:par>
                        <p:par>
                          <p:cTn id="36" fill="hold">
                            <p:stCondLst>
                              <p:cond delay="6000"/>
                            </p:stCondLst>
                            <p:childTnLst>
                              <p:par>
                                <p:cTn id="37" presetID="37"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2000"/>
                                        <p:tgtEl>
                                          <p:spTgt spid="29"/>
                                        </p:tgtEl>
                                      </p:cBhvr>
                                    </p:animEffect>
                                    <p:anim calcmode="lin" valueType="num">
                                      <p:cBhvr>
                                        <p:cTn id="40" dur="2000" fill="hold"/>
                                        <p:tgtEl>
                                          <p:spTgt spid="29"/>
                                        </p:tgtEl>
                                        <p:attrNameLst>
                                          <p:attrName>ppt_x</p:attrName>
                                        </p:attrNameLst>
                                      </p:cBhvr>
                                      <p:tavLst>
                                        <p:tav tm="0">
                                          <p:val>
                                            <p:strVal val="#ppt_x"/>
                                          </p:val>
                                        </p:tav>
                                        <p:tav tm="100000">
                                          <p:val>
                                            <p:strVal val="#ppt_x"/>
                                          </p:val>
                                        </p:tav>
                                      </p:tavLst>
                                    </p:anim>
                                    <p:anim calcmode="lin" valueType="num">
                                      <p:cBhvr>
                                        <p:cTn id="41" dur="1800" decel="100000" fill="hold"/>
                                        <p:tgtEl>
                                          <p:spTgt spid="29"/>
                                        </p:tgtEl>
                                        <p:attrNameLst>
                                          <p:attrName>ppt_y</p:attrName>
                                        </p:attrNameLst>
                                      </p:cBhvr>
                                      <p:tavLst>
                                        <p:tav tm="0">
                                          <p:val>
                                            <p:strVal val="#ppt_y+1"/>
                                          </p:val>
                                        </p:tav>
                                        <p:tav tm="100000">
                                          <p:val>
                                            <p:strVal val="#ppt_y-.03"/>
                                          </p:val>
                                        </p:tav>
                                      </p:tavLst>
                                    </p:anim>
                                    <p:anim calcmode="lin" valueType="num">
                                      <p:cBhvr>
                                        <p:cTn id="42" dur="200" accel="100000" fill="hold">
                                          <p:stCondLst>
                                            <p:cond delay="1800"/>
                                          </p:stCondLst>
                                        </p:cTn>
                                        <p:tgtEl>
                                          <p:spTgt spid="29"/>
                                        </p:tgtEl>
                                        <p:attrNameLst>
                                          <p:attrName>ppt_y</p:attrName>
                                        </p:attrNameLst>
                                      </p:cBhvr>
                                      <p:tavLst>
                                        <p:tav tm="0">
                                          <p:val>
                                            <p:strVal val="#ppt_y-.03"/>
                                          </p:val>
                                        </p:tav>
                                        <p:tav tm="100000">
                                          <p:val>
                                            <p:strVal val="#ppt_y"/>
                                          </p:val>
                                        </p:tav>
                                      </p:tavLst>
                                    </p:anim>
                                  </p:childTnLst>
                                </p:cTn>
                              </p:par>
                              <p:par>
                                <p:cTn id="43" presetID="37"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2000"/>
                                        <p:tgtEl>
                                          <p:spTgt spid="30"/>
                                        </p:tgtEl>
                                      </p:cBhvr>
                                    </p:animEffect>
                                    <p:anim calcmode="lin" valueType="num">
                                      <p:cBhvr>
                                        <p:cTn id="46" dur="2000" fill="hold"/>
                                        <p:tgtEl>
                                          <p:spTgt spid="30"/>
                                        </p:tgtEl>
                                        <p:attrNameLst>
                                          <p:attrName>ppt_x</p:attrName>
                                        </p:attrNameLst>
                                      </p:cBhvr>
                                      <p:tavLst>
                                        <p:tav tm="0">
                                          <p:val>
                                            <p:strVal val="#ppt_x"/>
                                          </p:val>
                                        </p:tav>
                                        <p:tav tm="100000">
                                          <p:val>
                                            <p:strVal val="#ppt_x"/>
                                          </p:val>
                                        </p:tav>
                                      </p:tavLst>
                                    </p:anim>
                                    <p:anim calcmode="lin" valueType="num">
                                      <p:cBhvr>
                                        <p:cTn id="47" dur="1800" decel="100000" fill="hold"/>
                                        <p:tgtEl>
                                          <p:spTgt spid="30"/>
                                        </p:tgtEl>
                                        <p:attrNameLst>
                                          <p:attrName>ppt_y</p:attrName>
                                        </p:attrNameLst>
                                      </p:cBhvr>
                                      <p:tavLst>
                                        <p:tav tm="0">
                                          <p:val>
                                            <p:strVal val="#ppt_y+1"/>
                                          </p:val>
                                        </p:tav>
                                        <p:tav tm="100000">
                                          <p:val>
                                            <p:strVal val="#ppt_y-.03"/>
                                          </p:val>
                                        </p:tav>
                                      </p:tavLst>
                                    </p:anim>
                                    <p:anim calcmode="lin" valueType="num">
                                      <p:cBhvr>
                                        <p:cTn id="48" dur="200" accel="100000" fill="hold">
                                          <p:stCondLst>
                                            <p:cond delay="1800"/>
                                          </p:stCondLst>
                                        </p:cTn>
                                        <p:tgtEl>
                                          <p:spTgt spid="30"/>
                                        </p:tgtEl>
                                        <p:attrNameLst>
                                          <p:attrName>ppt_y</p:attrName>
                                        </p:attrNameLst>
                                      </p:cBhvr>
                                      <p:tavLst>
                                        <p:tav tm="0">
                                          <p:val>
                                            <p:strVal val="#ppt_y-.03"/>
                                          </p:val>
                                        </p:tav>
                                        <p:tav tm="100000">
                                          <p:val>
                                            <p:strVal val="#ppt_y"/>
                                          </p:val>
                                        </p:tav>
                                      </p:tavLst>
                                    </p:anim>
                                  </p:childTnLst>
                                </p:cTn>
                              </p:par>
                            </p:childTnLst>
                          </p:cTn>
                        </p:par>
                        <p:par>
                          <p:cTn id="49" fill="hold">
                            <p:stCondLst>
                              <p:cond delay="8000"/>
                            </p:stCondLst>
                            <p:childTnLst>
                              <p:par>
                                <p:cTn id="50" presetID="37" presetClass="entr" presetSubtype="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2000"/>
                                        <p:tgtEl>
                                          <p:spTgt spid="31"/>
                                        </p:tgtEl>
                                      </p:cBhvr>
                                    </p:animEffect>
                                    <p:anim calcmode="lin" valueType="num">
                                      <p:cBhvr>
                                        <p:cTn id="53" dur="2000" fill="hold"/>
                                        <p:tgtEl>
                                          <p:spTgt spid="31"/>
                                        </p:tgtEl>
                                        <p:attrNameLst>
                                          <p:attrName>ppt_x</p:attrName>
                                        </p:attrNameLst>
                                      </p:cBhvr>
                                      <p:tavLst>
                                        <p:tav tm="0">
                                          <p:val>
                                            <p:strVal val="#ppt_x"/>
                                          </p:val>
                                        </p:tav>
                                        <p:tav tm="100000">
                                          <p:val>
                                            <p:strVal val="#ppt_x"/>
                                          </p:val>
                                        </p:tav>
                                      </p:tavLst>
                                    </p:anim>
                                    <p:anim calcmode="lin" valueType="num">
                                      <p:cBhvr>
                                        <p:cTn id="54" dur="1800" decel="100000" fill="hold"/>
                                        <p:tgtEl>
                                          <p:spTgt spid="31"/>
                                        </p:tgtEl>
                                        <p:attrNameLst>
                                          <p:attrName>ppt_y</p:attrName>
                                        </p:attrNameLst>
                                      </p:cBhvr>
                                      <p:tavLst>
                                        <p:tav tm="0">
                                          <p:val>
                                            <p:strVal val="#ppt_y+1"/>
                                          </p:val>
                                        </p:tav>
                                        <p:tav tm="100000">
                                          <p:val>
                                            <p:strVal val="#ppt_y-.03"/>
                                          </p:val>
                                        </p:tav>
                                      </p:tavLst>
                                    </p:anim>
                                    <p:anim calcmode="lin" valueType="num">
                                      <p:cBhvr>
                                        <p:cTn id="55" dur="200" accel="100000" fill="hold">
                                          <p:stCondLst>
                                            <p:cond delay="1800"/>
                                          </p:stCondLst>
                                        </p:cTn>
                                        <p:tgtEl>
                                          <p:spTgt spid="31"/>
                                        </p:tgtEl>
                                        <p:attrNameLst>
                                          <p:attrName>ppt_y</p:attrName>
                                        </p:attrNameLst>
                                      </p:cBhvr>
                                      <p:tavLst>
                                        <p:tav tm="0">
                                          <p:val>
                                            <p:strVal val="#ppt_y-.03"/>
                                          </p:val>
                                        </p:tav>
                                        <p:tav tm="100000">
                                          <p:val>
                                            <p:strVal val="#ppt_y"/>
                                          </p:val>
                                        </p:tav>
                                      </p:tavLst>
                                    </p:anim>
                                  </p:childTnLst>
                                </p:cTn>
                              </p:par>
                              <p:par>
                                <p:cTn id="56" presetID="37"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2000"/>
                                        <p:tgtEl>
                                          <p:spTgt spid="32"/>
                                        </p:tgtEl>
                                      </p:cBhvr>
                                    </p:animEffect>
                                    <p:anim calcmode="lin" valueType="num">
                                      <p:cBhvr>
                                        <p:cTn id="59" dur="2000" fill="hold"/>
                                        <p:tgtEl>
                                          <p:spTgt spid="32"/>
                                        </p:tgtEl>
                                        <p:attrNameLst>
                                          <p:attrName>ppt_x</p:attrName>
                                        </p:attrNameLst>
                                      </p:cBhvr>
                                      <p:tavLst>
                                        <p:tav tm="0">
                                          <p:val>
                                            <p:strVal val="#ppt_x"/>
                                          </p:val>
                                        </p:tav>
                                        <p:tav tm="100000">
                                          <p:val>
                                            <p:strVal val="#ppt_x"/>
                                          </p:val>
                                        </p:tav>
                                      </p:tavLst>
                                    </p:anim>
                                    <p:anim calcmode="lin" valueType="num">
                                      <p:cBhvr>
                                        <p:cTn id="60" dur="1800" decel="100000" fill="hold"/>
                                        <p:tgtEl>
                                          <p:spTgt spid="32"/>
                                        </p:tgtEl>
                                        <p:attrNameLst>
                                          <p:attrName>ppt_y</p:attrName>
                                        </p:attrNameLst>
                                      </p:cBhvr>
                                      <p:tavLst>
                                        <p:tav tm="0">
                                          <p:val>
                                            <p:strVal val="#ppt_y+1"/>
                                          </p:val>
                                        </p:tav>
                                        <p:tav tm="100000">
                                          <p:val>
                                            <p:strVal val="#ppt_y-.03"/>
                                          </p:val>
                                        </p:tav>
                                      </p:tavLst>
                                    </p:anim>
                                    <p:anim calcmode="lin" valueType="num">
                                      <p:cBhvr>
                                        <p:cTn id="61" dur="200" accel="100000" fill="hold">
                                          <p:stCondLst>
                                            <p:cond delay="1800"/>
                                          </p:stCondLst>
                                        </p:cTn>
                                        <p:tgtEl>
                                          <p:spTgt spid="3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p:bldP spid="27" grpId="0" animBg="1"/>
      <p:bldP spid="28" grpId="0"/>
      <p:bldP spid="29" grpId="0" animBg="1"/>
      <p:bldP spid="30" grpId="0"/>
      <p:bldP spid="31" grpId="0" animBg="1"/>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Screen Shot 2017-01-25 at 4.42.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00" y="876300"/>
            <a:ext cx="7353300" cy="5105400"/>
          </a:xfrm>
          <a:prstGeom prst="rect">
            <a:avLst/>
          </a:prstGeom>
        </p:spPr>
      </p:pic>
    </p:spTree>
    <p:extLst>
      <p:ext uri="{BB962C8B-B14F-4D97-AF65-F5344CB8AC3E}">
        <p14:creationId xmlns:p14="http://schemas.microsoft.com/office/powerpoint/2010/main" val="3603627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66" name="Shape 66"/>
          <p:cNvSpPr>
            <a:spLocks noGrp="1"/>
          </p:cNvSpPr>
          <p:nvPr>
            <p:ph type="title"/>
          </p:nvPr>
        </p:nvSpPr>
        <p:spPr>
          <a:prstGeom prst="rect">
            <a:avLst/>
          </a:prstGeom>
        </p:spPr>
        <p:txBody>
          <a:bodyPr lIns="0" tIns="0" rIns="0" bIns="0"/>
          <a:lstStyle/>
          <a:p>
            <a:pPr lvl="0">
              <a:defRPr sz="1800" b="0">
                <a:solidFill>
                  <a:srgbClr val="000000"/>
                </a:solidFill>
              </a:defRPr>
            </a:pPr>
            <a:r>
              <a:rPr sz="2900" b="1" dirty="0">
                <a:solidFill>
                  <a:srgbClr val="FFFFFF"/>
                </a:solidFill>
              </a:rPr>
              <a:t>Couchbase Lite</a:t>
            </a:r>
          </a:p>
        </p:txBody>
      </p:sp>
    </p:spTree>
    <p:extLst>
      <p:ext uri="{BB962C8B-B14F-4D97-AF65-F5344CB8AC3E}">
        <p14:creationId xmlns:p14="http://schemas.microsoft.com/office/powerpoint/2010/main" val="36822983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50000"/>
            <a:alpha val="97000"/>
          </a:schemeClr>
        </a:solidFill>
        <a:effectLst/>
      </p:bgPr>
    </p:bg>
    <p:spTree>
      <p:nvGrpSpPr>
        <p:cNvPr id="1" name=""/>
        <p:cNvGrpSpPr/>
        <p:nvPr/>
      </p:nvGrpSpPr>
      <p:grpSpPr>
        <a:xfrm>
          <a:off x="0" y="0"/>
          <a:ext cx="0" cy="0"/>
          <a:chOff x="0" y="0"/>
          <a:chExt cx="0" cy="0"/>
        </a:xfrm>
      </p:grpSpPr>
      <p:sp>
        <p:nvSpPr>
          <p:cNvPr id="6" name="Subtitle 2"/>
          <p:cNvSpPr txBox="1">
            <a:spLocks noGrp="1"/>
          </p:cNvSpPr>
          <p:nvPr>
            <p:ph idx="1"/>
          </p:nvPr>
        </p:nvSpPr>
        <p:spPr>
          <a:xfrm>
            <a:off x="3461879" y="2043765"/>
            <a:ext cx="5900435" cy="663271"/>
          </a:xfrm>
          <a:prstGeom prst="rect">
            <a:avLst/>
          </a:prstGeom>
        </p:spPr>
        <p:txBody>
          <a:bodyPr>
            <a:normAutofit fontScale="92500"/>
          </a:bodyPr>
          <a:lst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rgbClr val="D7001A"/>
                </a:solidFill>
              </a:rPr>
              <a:t>|</a:t>
            </a:r>
            <a:r>
              <a:rPr lang="en-US" dirty="0"/>
              <a:t> </a:t>
            </a:r>
            <a:r>
              <a:rPr lang="en-US" dirty="0" smtClean="0"/>
              <a:t>William </a:t>
            </a:r>
            <a:r>
              <a:rPr lang="en-US" dirty="0" smtClean="0"/>
              <a:t>Hoang </a:t>
            </a:r>
            <a:r>
              <a:rPr lang="en-US" sz="2800" dirty="0" smtClean="0">
                <a:solidFill>
                  <a:srgbClr val="D7001A"/>
                </a:solidFill>
              </a:rPr>
              <a:t>| </a:t>
            </a:r>
            <a:r>
              <a:rPr lang="en-US" dirty="0" smtClean="0"/>
              <a:t>Mobile </a:t>
            </a:r>
            <a:r>
              <a:rPr lang="en-US" dirty="0" smtClean="0"/>
              <a:t>Developer </a:t>
            </a:r>
            <a:r>
              <a:rPr lang="en-US" dirty="0" smtClean="0"/>
              <a:t>Advocate </a:t>
            </a:r>
            <a:r>
              <a:rPr lang="en-US" dirty="0">
                <a:solidFill>
                  <a:srgbClr val="D7001A"/>
                </a:solidFill>
              </a:rPr>
              <a:t>|</a:t>
            </a:r>
            <a:r>
              <a:rPr lang="en-US" dirty="0" smtClean="0"/>
              <a:t> </a:t>
            </a:r>
            <a:endParaRPr lang="en-US" dirty="0"/>
          </a:p>
        </p:txBody>
      </p:sp>
      <p:pic>
        <p:nvPicPr>
          <p:cNvPr id="7" name="Picture 6" descr="Twitter_logo_blu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1249" y="3257123"/>
            <a:ext cx="805412" cy="654796"/>
          </a:xfrm>
          <a:prstGeom prst="rect">
            <a:avLst/>
          </a:prstGeom>
        </p:spPr>
      </p:pic>
      <p:sp>
        <p:nvSpPr>
          <p:cNvPr id="8" name="Rectangle 7"/>
          <p:cNvSpPr/>
          <p:nvPr/>
        </p:nvSpPr>
        <p:spPr>
          <a:xfrm>
            <a:off x="4887497" y="3388699"/>
            <a:ext cx="2305285" cy="523220"/>
          </a:xfrm>
          <a:prstGeom prst="rect">
            <a:avLst/>
          </a:prstGeom>
        </p:spPr>
        <p:txBody>
          <a:bodyPr wrap="square">
            <a:spAutoFit/>
          </a:bodyPr>
          <a:lstStyle/>
          <a:p>
            <a:pPr>
              <a:spcAft>
                <a:spcPts val="1200"/>
              </a:spcAft>
            </a:pPr>
            <a:r>
              <a:rPr lang="en-US" sz="2800" b="1" dirty="0">
                <a:solidFill>
                  <a:schemeClr val="accent1"/>
                </a:solidFill>
                <a:latin typeface="Helvetica Neue Thin"/>
                <a:cs typeface="Helvetica Neue Thin"/>
              </a:rPr>
              <a:t>@</a:t>
            </a:r>
            <a:r>
              <a:rPr lang="en-US" sz="2800" b="1" dirty="0" err="1">
                <a:solidFill>
                  <a:schemeClr val="accent1"/>
                </a:solidFill>
                <a:latin typeface="Helvetica Neue Thin"/>
                <a:cs typeface="Helvetica Neue Thin"/>
              </a:rPr>
              <a:t>sweetiewill</a:t>
            </a:r>
            <a:endParaRPr lang="en-US" sz="2800" b="1" dirty="0">
              <a:solidFill>
                <a:schemeClr val="accent1"/>
              </a:solidFill>
              <a:latin typeface="Helvetica Neue Thin"/>
              <a:cs typeface="Helvetica Neue Thin"/>
            </a:endParaRPr>
          </a:p>
        </p:txBody>
      </p:sp>
      <p:pic>
        <p:nvPicPr>
          <p:cNvPr id="9" name="Picture 8" descr="Screen Shot 2017-01-25 at 2.51.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37"/>
            <a:ext cx="9144000" cy="1380773"/>
          </a:xfrm>
          <a:prstGeom prst="rect">
            <a:avLst/>
          </a:prstGeom>
        </p:spPr>
      </p:pic>
      <p:pic>
        <p:nvPicPr>
          <p:cNvPr id="14" name="Picture 13" descr="1425658_10101371166598077_624615095_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659" y="2004073"/>
            <a:ext cx="2587906" cy="2587907"/>
          </a:xfrm>
          <a:prstGeom prst="rect">
            <a:avLst/>
          </a:prstGeom>
        </p:spPr>
      </p:pic>
    </p:spTree>
    <p:extLst>
      <p:ext uri="{BB962C8B-B14F-4D97-AF65-F5344CB8AC3E}">
        <p14:creationId xmlns:p14="http://schemas.microsoft.com/office/powerpoint/2010/main" val="117519743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24 at 11.30.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64403"/>
            <a:ext cx="9144000" cy="4451684"/>
          </a:xfrm>
          <a:prstGeom prst="rect">
            <a:avLst/>
          </a:prstGeom>
        </p:spPr>
      </p:pic>
      <p:sp>
        <p:nvSpPr>
          <p:cNvPr id="5" name="TextBox 4"/>
          <p:cNvSpPr txBox="1"/>
          <p:nvPr/>
        </p:nvSpPr>
        <p:spPr>
          <a:xfrm>
            <a:off x="1571634" y="414994"/>
            <a:ext cx="6072950" cy="769441"/>
          </a:xfrm>
          <a:prstGeom prst="rect">
            <a:avLst/>
          </a:prstGeom>
          <a:noFill/>
        </p:spPr>
        <p:txBody>
          <a:bodyPr wrap="square" rtlCol="0">
            <a:spAutoFit/>
          </a:bodyPr>
          <a:lstStyle/>
          <a:p>
            <a:pPr algn="ctr"/>
            <a:r>
              <a:rPr lang="en-US" sz="4400" dirty="0" smtClean="0"/>
              <a:t>Initializing the Database</a:t>
            </a:r>
            <a:endParaRPr lang="en-US" sz="4400" dirty="0"/>
          </a:p>
        </p:txBody>
      </p:sp>
    </p:spTree>
    <p:extLst>
      <p:ext uri="{BB962C8B-B14F-4D97-AF65-F5344CB8AC3E}">
        <p14:creationId xmlns:p14="http://schemas.microsoft.com/office/powerpoint/2010/main" val="106429593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838008"/>
          </a:xfrm>
        </p:spPr>
        <p:txBody>
          <a:bodyPr>
            <a:normAutofit fontScale="90000"/>
          </a:bodyPr>
          <a:lstStyle/>
          <a:p>
            <a:r>
              <a:rPr lang="en-US" dirty="0" smtClean="0">
                <a:solidFill>
                  <a:schemeClr val="bg1"/>
                </a:solidFill>
              </a:rPr>
              <a:t/>
            </a:r>
            <a:br>
              <a:rPr lang="en-US" dirty="0" smtClean="0">
                <a:solidFill>
                  <a:schemeClr val="bg1"/>
                </a:solidFill>
              </a:rPr>
            </a:br>
            <a:r>
              <a:rPr lang="en-US" dirty="0" smtClean="0">
                <a:solidFill>
                  <a:schemeClr val="bg1"/>
                </a:solidFill>
              </a:rPr>
              <a:t>Infrastructure</a:t>
            </a:r>
            <a:br>
              <a:rPr lang="en-US" dirty="0" smtClean="0">
                <a:solidFill>
                  <a:schemeClr val="bg1"/>
                </a:solidFill>
              </a:rPr>
            </a:br>
            <a:endParaRPr lang="en-US" dirty="0">
              <a:solidFill>
                <a:schemeClr val="bg1"/>
              </a:solidFill>
            </a:endParaRPr>
          </a:p>
        </p:txBody>
      </p:sp>
      <p:pic>
        <p:nvPicPr>
          <p:cNvPr id="4" name="Content Placeholder 3" descr="Screen Shot 2017-01-24 at 11.50.04 PM.png"/>
          <p:cNvPicPr>
            <a:picLocks noGrp="1" noChangeAspect="1"/>
          </p:cNvPicPr>
          <p:nvPr>
            <p:ph idx="1"/>
          </p:nvPr>
        </p:nvPicPr>
        <p:blipFill>
          <a:blip r:embed="rId2">
            <a:extLst>
              <a:ext uri="{28A0092B-C50C-407E-A947-70E740481C1C}">
                <a14:useLocalDpi xmlns:a14="http://schemas.microsoft.com/office/drawing/2010/main" val="0"/>
              </a:ext>
            </a:extLst>
          </a:blip>
          <a:srcRect l="683" r="683"/>
          <a:stretch>
            <a:fillRect/>
          </a:stretch>
        </p:blipFill>
        <p:spPr/>
      </p:pic>
    </p:spTree>
    <p:extLst>
      <p:ext uri="{BB962C8B-B14F-4D97-AF65-F5344CB8AC3E}">
        <p14:creationId xmlns:p14="http://schemas.microsoft.com/office/powerpoint/2010/main" val="35280364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Listener</a:t>
            </a:r>
            <a:endParaRPr lang="en-US" dirty="0"/>
          </a:p>
        </p:txBody>
      </p:sp>
      <p:pic>
        <p:nvPicPr>
          <p:cNvPr id="4" name="Content Placeholder 3" descr="Screen Shot 2017-01-25 at 12.02.06 AM.png"/>
          <p:cNvPicPr>
            <a:picLocks noGrp="1" noChangeAspect="1"/>
          </p:cNvPicPr>
          <p:nvPr>
            <p:ph idx="1"/>
          </p:nvPr>
        </p:nvPicPr>
        <p:blipFill>
          <a:blip r:embed="rId2">
            <a:extLst>
              <a:ext uri="{28A0092B-C50C-407E-A947-70E740481C1C}">
                <a14:useLocalDpi xmlns:a14="http://schemas.microsoft.com/office/drawing/2010/main" val="0"/>
              </a:ext>
            </a:extLst>
          </a:blip>
          <a:srcRect t="-87898" b="-87898"/>
          <a:stretch>
            <a:fillRect/>
          </a:stretch>
        </p:blipFill>
        <p:spPr>
          <a:xfrm>
            <a:off x="0" y="1224419"/>
            <a:ext cx="9144000" cy="4987684"/>
          </a:xfrm>
        </p:spPr>
      </p:pic>
    </p:spTree>
    <p:extLst>
      <p:ext uri="{BB962C8B-B14F-4D97-AF65-F5344CB8AC3E}">
        <p14:creationId xmlns:p14="http://schemas.microsoft.com/office/powerpoint/2010/main" val="246326582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Data Indexing</a:t>
            </a:r>
            <a:endParaRPr lang="en-US" dirty="0">
              <a:solidFill>
                <a:schemeClr val="bg1"/>
              </a:solidFill>
            </a:endParaRPr>
          </a:p>
        </p:txBody>
      </p:sp>
      <p:pic>
        <p:nvPicPr>
          <p:cNvPr id="4" name="Content Placeholder 3" descr="Screen Shot 2017-01-25 at 12.16.12 AM.png"/>
          <p:cNvPicPr>
            <a:picLocks noGrp="1" noChangeAspect="1"/>
          </p:cNvPicPr>
          <p:nvPr>
            <p:ph idx="1"/>
          </p:nvPr>
        </p:nvPicPr>
        <p:blipFill>
          <a:blip r:embed="rId2">
            <a:extLst>
              <a:ext uri="{28A0092B-C50C-407E-A947-70E740481C1C}">
                <a14:useLocalDpi xmlns:a14="http://schemas.microsoft.com/office/drawing/2010/main" val="0"/>
              </a:ext>
            </a:extLst>
          </a:blip>
          <a:srcRect l="4781" r="4781"/>
          <a:stretch>
            <a:fillRect/>
          </a:stretch>
        </p:blipFill>
        <p:spPr/>
      </p:pic>
    </p:spTree>
    <p:extLst>
      <p:ext uri="{BB962C8B-B14F-4D97-AF65-F5344CB8AC3E}">
        <p14:creationId xmlns:p14="http://schemas.microsoft.com/office/powerpoint/2010/main" val="150348594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View</a:t>
            </a:r>
            <a:endParaRPr lang="en-US" dirty="0"/>
          </a:p>
        </p:txBody>
      </p:sp>
      <p:pic>
        <p:nvPicPr>
          <p:cNvPr id="5" name="Content Placeholder 4" descr="Screen Shot 2017-01-25 at 12.22.32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2653" t="-8793" r="-4142" b="-12001"/>
          <a:stretch/>
        </p:blipFill>
        <p:spPr>
          <a:xfrm>
            <a:off x="238894" y="1600203"/>
            <a:ext cx="8788802" cy="4649492"/>
          </a:xfrm>
        </p:spPr>
      </p:pic>
    </p:spTree>
    <p:extLst>
      <p:ext uri="{BB962C8B-B14F-4D97-AF65-F5344CB8AC3E}">
        <p14:creationId xmlns:p14="http://schemas.microsoft.com/office/powerpoint/2010/main" val="131431743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Query</a:t>
            </a:r>
            <a:endParaRPr lang="en-US" dirty="0"/>
          </a:p>
        </p:txBody>
      </p:sp>
      <p:pic>
        <p:nvPicPr>
          <p:cNvPr id="9" name="Content Placeholder 8" descr="Screen Shot 2017-01-25 at 12.38.42 AM.png"/>
          <p:cNvPicPr>
            <a:picLocks noGrp="1" noChangeAspect="1"/>
          </p:cNvPicPr>
          <p:nvPr>
            <p:ph idx="1"/>
          </p:nvPr>
        </p:nvPicPr>
        <p:blipFill>
          <a:blip r:embed="rId2">
            <a:extLst>
              <a:ext uri="{28A0092B-C50C-407E-A947-70E740481C1C}">
                <a14:useLocalDpi xmlns:a14="http://schemas.microsoft.com/office/drawing/2010/main" val="0"/>
              </a:ext>
            </a:extLst>
          </a:blip>
          <a:srcRect t="-12496" b="-12496"/>
          <a:stretch>
            <a:fillRect/>
          </a:stretch>
        </p:blipFill>
        <p:spPr/>
      </p:pic>
    </p:spTree>
    <p:extLst>
      <p:ext uri="{BB962C8B-B14F-4D97-AF65-F5344CB8AC3E}">
        <p14:creationId xmlns:p14="http://schemas.microsoft.com/office/powerpoint/2010/main" val="267070587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ID</a:t>
            </a:r>
            <a:endParaRPr lang="en-US" dirty="0"/>
          </a:p>
        </p:txBody>
      </p:sp>
      <p:pic>
        <p:nvPicPr>
          <p:cNvPr id="4" name="Content Placeholder 3" descr="Screen Shot 2017-01-25 at 12.48.27 AM.png"/>
          <p:cNvPicPr>
            <a:picLocks noGrp="1" noChangeAspect="1"/>
          </p:cNvPicPr>
          <p:nvPr>
            <p:ph idx="1"/>
          </p:nvPr>
        </p:nvPicPr>
        <p:blipFill>
          <a:blip r:embed="rId2">
            <a:extLst>
              <a:ext uri="{28A0092B-C50C-407E-A947-70E740481C1C}">
                <a14:useLocalDpi xmlns:a14="http://schemas.microsoft.com/office/drawing/2010/main" val="0"/>
              </a:ext>
            </a:extLst>
          </a:blip>
          <a:srcRect t="-121863" b="-121863"/>
          <a:stretch>
            <a:fillRect/>
          </a:stretch>
        </p:blipFill>
        <p:spPr/>
      </p:pic>
    </p:spTree>
    <p:extLst>
      <p:ext uri="{BB962C8B-B14F-4D97-AF65-F5344CB8AC3E}">
        <p14:creationId xmlns:p14="http://schemas.microsoft.com/office/powerpoint/2010/main" val="229265393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Synchronization</a:t>
            </a:r>
            <a:endParaRPr lang="en-US" dirty="0"/>
          </a:p>
        </p:txBody>
      </p:sp>
      <p:pic>
        <p:nvPicPr>
          <p:cNvPr id="4" name="Content Placeholder 3" descr="Screen Shot 2017-01-25 at 12.59.30 AM.png"/>
          <p:cNvPicPr>
            <a:picLocks noGrp="1" noChangeAspect="1"/>
          </p:cNvPicPr>
          <p:nvPr>
            <p:ph idx="1"/>
          </p:nvPr>
        </p:nvPicPr>
        <p:blipFill>
          <a:blip r:embed="rId2">
            <a:extLst>
              <a:ext uri="{28A0092B-C50C-407E-A947-70E740481C1C}">
                <a14:useLocalDpi xmlns:a14="http://schemas.microsoft.com/office/drawing/2010/main" val="0"/>
              </a:ext>
            </a:extLst>
          </a:blip>
          <a:srcRect t="-26001" b="-26001"/>
          <a:stretch>
            <a:fillRect/>
          </a:stretch>
        </p:blipFill>
        <p:spPr/>
      </p:pic>
    </p:spTree>
    <p:extLst>
      <p:ext uri="{BB962C8B-B14F-4D97-AF65-F5344CB8AC3E}">
        <p14:creationId xmlns:p14="http://schemas.microsoft.com/office/powerpoint/2010/main" val="352300150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Aggregating Data</a:t>
            </a:r>
            <a:endParaRPr lang="en-US" dirty="0"/>
          </a:p>
        </p:txBody>
      </p:sp>
      <p:pic>
        <p:nvPicPr>
          <p:cNvPr id="5" name="Content Placeholder 4" descr="Screen Shot 2017-01-25 at 8.41.06 AM.png"/>
          <p:cNvPicPr>
            <a:picLocks noGrp="1" noChangeAspect="1"/>
          </p:cNvPicPr>
          <p:nvPr>
            <p:ph idx="1"/>
          </p:nvPr>
        </p:nvPicPr>
        <p:blipFill>
          <a:blip r:embed="rId2">
            <a:extLst>
              <a:ext uri="{28A0092B-C50C-407E-A947-70E740481C1C}">
                <a14:useLocalDpi xmlns:a14="http://schemas.microsoft.com/office/drawing/2010/main" val="0"/>
              </a:ext>
            </a:extLst>
          </a:blip>
          <a:srcRect t="-7068" b="-7068"/>
          <a:stretch>
            <a:fillRect/>
          </a:stretch>
        </p:blipFill>
        <p:spPr/>
      </p:pic>
    </p:spTree>
    <p:extLst>
      <p:ext uri="{BB962C8B-B14F-4D97-AF65-F5344CB8AC3E}">
        <p14:creationId xmlns:p14="http://schemas.microsoft.com/office/powerpoint/2010/main" val="166030204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Query</a:t>
            </a:r>
            <a:endParaRPr lang="en-US" dirty="0"/>
          </a:p>
        </p:txBody>
      </p:sp>
      <p:pic>
        <p:nvPicPr>
          <p:cNvPr id="7" name="Content Placeholder 6" descr="Screen Shot 2017-01-25 at 9.13.57 AM.png"/>
          <p:cNvPicPr>
            <a:picLocks noGrp="1" noChangeAspect="1"/>
          </p:cNvPicPr>
          <p:nvPr>
            <p:ph idx="1"/>
          </p:nvPr>
        </p:nvPicPr>
        <p:blipFill>
          <a:blip r:embed="rId2">
            <a:extLst>
              <a:ext uri="{28A0092B-C50C-407E-A947-70E740481C1C}">
                <a14:useLocalDpi xmlns:a14="http://schemas.microsoft.com/office/drawing/2010/main" val="0"/>
              </a:ext>
            </a:extLst>
          </a:blip>
          <a:srcRect t="-7384" b="-7384"/>
          <a:stretch>
            <a:fillRect/>
          </a:stretch>
        </p:blipFill>
        <p:spPr/>
      </p:pic>
    </p:spTree>
    <p:extLst>
      <p:ext uri="{BB962C8B-B14F-4D97-AF65-F5344CB8AC3E}">
        <p14:creationId xmlns:p14="http://schemas.microsoft.com/office/powerpoint/2010/main" val="40358038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50000"/>
            <a:alpha val="97000"/>
          </a:schemeClr>
        </a:solidFill>
        <a:effectLst/>
      </p:bgPr>
    </p:bg>
    <p:spTree>
      <p:nvGrpSpPr>
        <p:cNvPr id="1" name=""/>
        <p:cNvGrpSpPr/>
        <p:nvPr/>
      </p:nvGrpSpPr>
      <p:grpSpPr>
        <a:xfrm>
          <a:off x="0" y="0"/>
          <a:ext cx="0" cy="0"/>
          <a:chOff x="0" y="0"/>
          <a:chExt cx="0" cy="0"/>
        </a:xfrm>
      </p:grpSpPr>
      <p:pic>
        <p:nvPicPr>
          <p:cNvPr id="7" name="Picture 6" descr="Twitter_logo_blu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417" y="6399031"/>
            <a:ext cx="364576" cy="296399"/>
          </a:xfrm>
          <a:prstGeom prst="rect">
            <a:avLst/>
          </a:prstGeom>
        </p:spPr>
      </p:pic>
      <p:sp>
        <p:nvSpPr>
          <p:cNvPr id="8" name="Rectangle 7"/>
          <p:cNvSpPr/>
          <p:nvPr/>
        </p:nvSpPr>
        <p:spPr>
          <a:xfrm>
            <a:off x="456462" y="6262740"/>
            <a:ext cx="2305285" cy="523220"/>
          </a:xfrm>
          <a:prstGeom prst="rect">
            <a:avLst/>
          </a:prstGeom>
        </p:spPr>
        <p:txBody>
          <a:bodyPr wrap="square">
            <a:spAutoFit/>
          </a:bodyPr>
          <a:lstStyle/>
          <a:p>
            <a:pPr>
              <a:spcAft>
                <a:spcPts val="1200"/>
              </a:spcAft>
            </a:pPr>
            <a:r>
              <a:rPr lang="en-US" sz="2800" b="1" dirty="0" smtClean="0">
                <a:solidFill>
                  <a:schemeClr val="accent1"/>
                </a:solidFill>
                <a:latin typeface="Helvetica Neue Thin"/>
                <a:cs typeface="Helvetica Neue Thin"/>
              </a:rPr>
              <a:t>@</a:t>
            </a:r>
            <a:r>
              <a:rPr lang="en-US" sz="2800" b="1" dirty="0" err="1" smtClean="0">
                <a:solidFill>
                  <a:schemeClr val="accent1"/>
                </a:solidFill>
                <a:latin typeface="Helvetica Neue Thin"/>
                <a:cs typeface="Helvetica Neue Thin"/>
              </a:rPr>
              <a:t>twitterdev</a:t>
            </a:r>
            <a:endParaRPr lang="en-US" sz="2800" b="1" dirty="0">
              <a:solidFill>
                <a:schemeClr val="accent1"/>
              </a:solidFill>
              <a:latin typeface="Helvetica Neue Thin"/>
              <a:cs typeface="Helvetica Neue Thin"/>
            </a:endParaRPr>
          </a:p>
        </p:txBody>
      </p:sp>
      <p:pic>
        <p:nvPicPr>
          <p:cNvPr id="9" name="Picture 8" descr="Screen Shot 2017-01-25 at 2.51.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37"/>
            <a:ext cx="9144000" cy="1380773"/>
          </a:xfrm>
          <a:prstGeom prst="rect">
            <a:avLst/>
          </a:prstGeom>
        </p:spPr>
      </p:pic>
      <p:pic>
        <p:nvPicPr>
          <p:cNvPr id="2" name="Picture 1" descr="fabri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3442" y="6203220"/>
            <a:ext cx="760558" cy="654785"/>
          </a:xfrm>
          <a:prstGeom prst="rect">
            <a:avLst/>
          </a:prstGeom>
        </p:spPr>
      </p:pic>
      <p:pic>
        <p:nvPicPr>
          <p:cNvPr id="5" name="Picture 4" descr="Screen Shot 2017-01-25 at 3.18.5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301185"/>
            <a:ext cx="9144000" cy="4902029"/>
          </a:xfrm>
          <a:prstGeom prst="rect">
            <a:avLst/>
          </a:prstGeom>
        </p:spPr>
      </p:pic>
    </p:spTree>
    <p:extLst>
      <p:ext uri="{BB962C8B-B14F-4D97-AF65-F5344CB8AC3E}">
        <p14:creationId xmlns:p14="http://schemas.microsoft.com/office/powerpoint/2010/main" val="288039306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Screen Shot 2017-01-25 at 2.51.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36"/>
            <a:ext cx="9144000" cy="1225019"/>
          </a:xfrm>
          <a:prstGeom prst="rect">
            <a:avLst/>
          </a:prstGeom>
        </p:spPr>
      </p:pic>
      <p:pic>
        <p:nvPicPr>
          <p:cNvPr id="10" name="Picture 9" descr="fabr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417639"/>
            <a:ext cx="2552545" cy="2197555"/>
          </a:xfrm>
          <a:prstGeom prst="rect">
            <a:avLst/>
          </a:prstGeom>
        </p:spPr>
      </p:pic>
      <p:pic>
        <p:nvPicPr>
          <p:cNvPr id="11" name="Picture 10" descr="couchbasecicularlogoformarketing.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9294" y="4594995"/>
            <a:ext cx="4199478" cy="1529811"/>
          </a:xfrm>
          <a:prstGeom prst="rect">
            <a:avLst/>
          </a:prstGeom>
          <a:solidFill>
            <a:schemeClr val="tx1"/>
          </a:solidFill>
          <a:ln>
            <a:solidFill>
              <a:schemeClr val="tx1"/>
            </a:solidFill>
          </a:ln>
        </p:spPr>
      </p:pic>
      <p:sp>
        <p:nvSpPr>
          <p:cNvPr id="8" name="TextBox 7"/>
          <p:cNvSpPr txBox="1"/>
          <p:nvPr/>
        </p:nvSpPr>
        <p:spPr>
          <a:xfrm>
            <a:off x="3400627" y="2050209"/>
            <a:ext cx="5066141" cy="769441"/>
          </a:xfrm>
          <a:prstGeom prst="rect">
            <a:avLst/>
          </a:prstGeom>
          <a:noFill/>
        </p:spPr>
        <p:txBody>
          <a:bodyPr wrap="square" lIns="0" tIns="0" rIns="0" bIns="0" rtlCol="0">
            <a:spAutoFit/>
          </a:bodyPr>
          <a:lstStyle/>
          <a:p>
            <a:pPr defTabSz="457200">
              <a:spcAft>
                <a:spcPts val="1200"/>
              </a:spcAft>
            </a:pPr>
            <a:r>
              <a:rPr lang="en-US" sz="2000" dirty="0" smtClean="0">
                <a:solidFill>
                  <a:prstClr val="black">
                    <a:lumMod val="50000"/>
                    <a:lumOff val="50000"/>
                  </a:prstClr>
                </a:solidFill>
                <a:latin typeface="Helvetica Neue"/>
                <a:cs typeface="Helvetica Neue"/>
                <a:hlinkClick r:id="rId5"/>
              </a:rPr>
              <a:t>https</a:t>
            </a:r>
            <a:r>
              <a:rPr lang="en-US" sz="2000" dirty="0">
                <a:solidFill>
                  <a:prstClr val="black">
                    <a:lumMod val="50000"/>
                    <a:lumOff val="50000"/>
                  </a:prstClr>
                </a:solidFill>
                <a:latin typeface="Helvetica Neue"/>
                <a:cs typeface="Helvetica Neue"/>
                <a:hlinkClick r:id="rId5"/>
              </a:rPr>
              <a:t>://docs.fabric.io</a:t>
            </a:r>
            <a:r>
              <a:rPr lang="en-US" sz="2000" dirty="0" smtClean="0">
                <a:solidFill>
                  <a:prstClr val="black">
                    <a:lumMod val="50000"/>
                    <a:lumOff val="50000"/>
                  </a:prstClr>
                </a:solidFill>
                <a:latin typeface="Helvetica Neue"/>
                <a:cs typeface="Helvetica Neue"/>
                <a:hlinkClick r:id="rId5"/>
              </a:rPr>
              <a:t>/</a:t>
            </a:r>
            <a:endParaRPr lang="en-US" sz="2000" dirty="0" smtClean="0">
              <a:solidFill>
                <a:prstClr val="black">
                  <a:lumMod val="50000"/>
                  <a:lumOff val="50000"/>
                </a:prstClr>
              </a:solidFill>
              <a:latin typeface="Helvetica Neue"/>
              <a:cs typeface="Helvetica Neue"/>
            </a:endParaRPr>
          </a:p>
          <a:p>
            <a:pPr defTabSz="457200">
              <a:spcAft>
                <a:spcPts val="1200"/>
              </a:spcAft>
            </a:pPr>
            <a:r>
              <a:rPr lang="en-US" sz="2000" dirty="0">
                <a:solidFill>
                  <a:srgbClr val="4F81BD"/>
                </a:solidFill>
                <a:latin typeface="Helvetica Neue Thin"/>
                <a:cs typeface="Helvetica Neue Thin"/>
              </a:rPr>
              <a:t>	</a:t>
            </a:r>
            <a:r>
              <a:rPr lang="en-US" sz="2000" dirty="0" smtClean="0">
                <a:solidFill>
                  <a:srgbClr val="4F81BD"/>
                </a:solidFill>
                <a:latin typeface="Helvetica Neue Thin"/>
                <a:cs typeface="Helvetica Neue Thin"/>
              </a:rPr>
              <a:t>@</a:t>
            </a:r>
            <a:r>
              <a:rPr lang="en-US" sz="2000" dirty="0" err="1" smtClean="0">
                <a:solidFill>
                  <a:srgbClr val="4F81BD"/>
                </a:solidFill>
                <a:latin typeface="Helvetica Neue Thin"/>
                <a:cs typeface="Helvetica Neue Thin"/>
              </a:rPr>
              <a:t>twitterdev</a:t>
            </a:r>
            <a:endParaRPr lang="en-US" sz="2000" dirty="0">
              <a:solidFill>
                <a:srgbClr val="4F81BD"/>
              </a:solidFill>
              <a:latin typeface="Helvetica Neue Thin"/>
              <a:cs typeface="Helvetica Neue Thin"/>
            </a:endParaRPr>
          </a:p>
        </p:txBody>
      </p:sp>
      <p:pic>
        <p:nvPicPr>
          <p:cNvPr id="13" name="Picture 12" descr="Twitter_logo_blu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9544" y="2467822"/>
            <a:ext cx="435835" cy="472442"/>
          </a:xfrm>
          <a:prstGeom prst="rect">
            <a:avLst/>
          </a:prstGeom>
        </p:spPr>
      </p:pic>
      <p:sp>
        <p:nvSpPr>
          <p:cNvPr id="14" name="TextBox 13"/>
          <p:cNvSpPr txBox="1"/>
          <p:nvPr/>
        </p:nvSpPr>
        <p:spPr>
          <a:xfrm>
            <a:off x="476674" y="4439499"/>
            <a:ext cx="5066141" cy="769441"/>
          </a:xfrm>
          <a:prstGeom prst="rect">
            <a:avLst/>
          </a:prstGeom>
          <a:noFill/>
        </p:spPr>
        <p:txBody>
          <a:bodyPr wrap="square" lIns="0" tIns="0" rIns="0" bIns="0" rtlCol="0">
            <a:spAutoFit/>
          </a:bodyPr>
          <a:lstStyle/>
          <a:p>
            <a:pPr defTabSz="457200">
              <a:spcAft>
                <a:spcPts val="1200"/>
              </a:spcAft>
            </a:pPr>
            <a:r>
              <a:rPr lang="en-US" sz="2000" dirty="0">
                <a:solidFill>
                  <a:prstClr val="black">
                    <a:lumMod val="50000"/>
                    <a:lumOff val="50000"/>
                  </a:prstClr>
                </a:solidFill>
                <a:latin typeface="Helvetica Neue"/>
                <a:cs typeface="Helvetica Neue"/>
                <a:hlinkClick r:id="rId7"/>
              </a:rPr>
              <a:t>https://developer.couchbase.com/mobile</a:t>
            </a:r>
            <a:r>
              <a:rPr lang="en-US" sz="2000" dirty="0" smtClean="0">
                <a:solidFill>
                  <a:prstClr val="black">
                    <a:lumMod val="50000"/>
                    <a:lumOff val="50000"/>
                  </a:prstClr>
                </a:solidFill>
                <a:latin typeface="Helvetica Neue"/>
                <a:cs typeface="Helvetica Neue"/>
                <a:hlinkClick r:id="rId7"/>
              </a:rPr>
              <a:t>/</a:t>
            </a:r>
            <a:r>
              <a:rPr lang="en-US" sz="2000" dirty="0" smtClean="0">
                <a:solidFill>
                  <a:prstClr val="black">
                    <a:lumMod val="50000"/>
                    <a:lumOff val="50000"/>
                  </a:prstClr>
                </a:solidFill>
                <a:latin typeface="Helvetica Neue"/>
                <a:cs typeface="Helvetica Neue"/>
              </a:rPr>
              <a:t> </a:t>
            </a:r>
            <a:endParaRPr lang="en-US" sz="2000" dirty="0" smtClean="0">
              <a:solidFill>
                <a:srgbClr val="4F81BD"/>
              </a:solidFill>
              <a:latin typeface="Helvetica Neue Thin"/>
              <a:cs typeface="Helvetica Neue Thin"/>
            </a:endParaRPr>
          </a:p>
          <a:p>
            <a:pPr defTabSz="457200">
              <a:spcAft>
                <a:spcPts val="1200"/>
              </a:spcAft>
            </a:pPr>
            <a:r>
              <a:rPr lang="en-US" sz="2000" dirty="0">
                <a:solidFill>
                  <a:srgbClr val="4F81BD"/>
                </a:solidFill>
                <a:latin typeface="Helvetica Neue Thin"/>
                <a:cs typeface="Helvetica Neue Thin"/>
              </a:rPr>
              <a:t> </a:t>
            </a:r>
            <a:r>
              <a:rPr lang="en-US" sz="2000" dirty="0" smtClean="0">
                <a:solidFill>
                  <a:srgbClr val="4F81BD"/>
                </a:solidFill>
                <a:latin typeface="Helvetica Neue Thin"/>
                <a:cs typeface="Helvetica Neue Thin"/>
              </a:rPr>
              <a:t>     @</a:t>
            </a:r>
            <a:r>
              <a:rPr lang="en-US" sz="2000" dirty="0" err="1" smtClean="0">
                <a:solidFill>
                  <a:srgbClr val="4F81BD"/>
                </a:solidFill>
                <a:latin typeface="Helvetica Neue Thin"/>
                <a:cs typeface="Helvetica Neue Thin"/>
              </a:rPr>
              <a:t>couchbasedev</a:t>
            </a:r>
            <a:endParaRPr lang="en-US" sz="2000" dirty="0">
              <a:solidFill>
                <a:srgbClr val="4F81BD"/>
              </a:solidFill>
              <a:latin typeface="Helvetica Neue Thin"/>
              <a:cs typeface="Helvetica Neue Thin"/>
            </a:endParaRPr>
          </a:p>
        </p:txBody>
      </p:sp>
      <p:pic>
        <p:nvPicPr>
          <p:cNvPr id="15" name="Picture 14" descr="Twitter_logo_blu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6674" y="4828870"/>
            <a:ext cx="435835" cy="472442"/>
          </a:xfrm>
          <a:prstGeom prst="rect">
            <a:avLst/>
          </a:prstGeom>
        </p:spPr>
      </p:pic>
    </p:spTree>
    <p:extLst>
      <p:ext uri="{BB962C8B-B14F-4D97-AF65-F5344CB8AC3E}">
        <p14:creationId xmlns:p14="http://schemas.microsoft.com/office/powerpoint/2010/main" val="364994547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Offline Mobile Apps</a:t>
            </a:r>
            <a:endParaRPr lang="en-US" dirty="0"/>
          </a:p>
        </p:txBody>
      </p:sp>
      <p:sp>
        <p:nvSpPr>
          <p:cNvPr id="4" name="TextBox 3"/>
          <p:cNvSpPr txBox="1"/>
          <p:nvPr/>
        </p:nvSpPr>
        <p:spPr>
          <a:xfrm>
            <a:off x="3400627" y="2280415"/>
            <a:ext cx="5066141" cy="1538883"/>
          </a:xfrm>
          <a:prstGeom prst="rect">
            <a:avLst/>
          </a:prstGeom>
          <a:noFill/>
        </p:spPr>
        <p:txBody>
          <a:bodyPr wrap="square" lIns="0" tIns="0" rIns="0" bIns="0" rtlCol="0">
            <a:spAutoFit/>
          </a:bodyPr>
          <a:lstStyle/>
          <a:p>
            <a:pPr defTabSz="457200">
              <a:spcAft>
                <a:spcPts val="1200"/>
              </a:spcAft>
            </a:pPr>
            <a:r>
              <a:rPr lang="en-US" sz="3200" dirty="0" smtClean="0">
                <a:solidFill>
                  <a:prstClr val="black">
                    <a:lumMod val="50000"/>
                    <a:lumOff val="50000"/>
                  </a:prstClr>
                </a:solidFill>
                <a:latin typeface="Helvetica Neue"/>
                <a:cs typeface="Helvetica Neue"/>
              </a:rPr>
              <a:t>William Hoang</a:t>
            </a:r>
          </a:p>
          <a:p>
            <a:pPr defTabSz="457200">
              <a:spcAft>
                <a:spcPts val="1200"/>
              </a:spcAft>
            </a:pPr>
            <a:r>
              <a:rPr lang="en-US" sz="2800" dirty="0" smtClean="0">
                <a:solidFill>
                  <a:prstClr val="black">
                    <a:lumMod val="50000"/>
                    <a:lumOff val="50000"/>
                  </a:prstClr>
                </a:solidFill>
                <a:latin typeface="Helvetica Neue Thin"/>
                <a:cs typeface="Helvetica Neue Thin"/>
              </a:rPr>
              <a:t>Mobile Developer Advocate</a:t>
            </a:r>
            <a:endParaRPr lang="en-US" sz="2800" dirty="0">
              <a:solidFill>
                <a:prstClr val="black">
                  <a:lumMod val="50000"/>
                  <a:lumOff val="50000"/>
                </a:prstClr>
              </a:solidFill>
              <a:latin typeface="Helvetica Neue Thin"/>
              <a:cs typeface="Helvetica Neue Thin"/>
            </a:endParaRPr>
          </a:p>
          <a:p>
            <a:pPr defTabSz="457200">
              <a:spcAft>
                <a:spcPts val="1200"/>
              </a:spcAft>
            </a:pPr>
            <a:r>
              <a:rPr lang="en-US" sz="2000" dirty="0" smtClean="0">
                <a:solidFill>
                  <a:srgbClr val="4F81BD"/>
                </a:solidFill>
                <a:latin typeface="Helvetica Neue Thin"/>
                <a:cs typeface="Helvetica Neue Thin"/>
              </a:rPr>
              <a:t>       </a:t>
            </a:r>
            <a:r>
              <a:rPr lang="en-US" sz="2000" dirty="0" smtClean="0">
                <a:solidFill>
                  <a:srgbClr val="4F81BD"/>
                </a:solidFill>
                <a:latin typeface="Helvetica Neue Thin"/>
                <a:cs typeface="Helvetica Neue Thin"/>
              </a:rPr>
              <a:t>  @</a:t>
            </a:r>
            <a:r>
              <a:rPr lang="en-US" sz="2000" dirty="0" smtClean="0">
                <a:solidFill>
                  <a:srgbClr val="4F81BD"/>
                </a:solidFill>
                <a:latin typeface="Helvetica Neue Thin"/>
                <a:cs typeface="Helvetica Neue Thin"/>
              </a:rPr>
              <a:t>sweetiewill</a:t>
            </a:r>
            <a:endParaRPr lang="en-US" sz="2000" dirty="0">
              <a:solidFill>
                <a:srgbClr val="4F81BD"/>
              </a:solidFill>
              <a:latin typeface="Helvetica Neue Thin"/>
              <a:cs typeface="Helvetica Neue Thin"/>
            </a:endParaRPr>
          </a:p>
        </p:txBody>
      </p:sp>
      <p:pic>
        <p:nvPicPr>
          <p:cNvPr id="5" name="Picture 4" descr="Twitter_logo_bl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159" y="3462681"/>
            <a:ext cx="435835" cy="472442"/>
          </a:xfrm>
          <a:prstGeom prst="rect">
            <a:avLst/>
          </a:prstGeom>
        </p:spPr>
      </p:pic>
      <p:sp>
        <p:nvSpPr>
          <p:cNvPr id="6" name="Slide Number Placeholder 5"/>
          <p:cNvSpPr>
            <a:spLocks noGrp="1"/>
          </p:cNvSpPr>
          <p:nvPr>
            <p:ph type="sldNum" sz="quarter" idx="4"/>
          </p:nvPr>
        </p:nvSpPr>
        <p:spPr/>
        <p:txBody>
          <a:bodyPr/>
          <a:lstStyle/>
          <a:p>
            <a:fld id="{9FF567BB-A91C-E04F-B4E9-677CEE77F8D9}" type="slidenum">
              <a:rPr lang="en-US" smtClean="0">
                <a:solidFill>
                  <a:prstClr val="black">
                    <a:tint val="75000"/>
                  </a:prstClr>
                </a:solidFill>
              </a:rPr>
              <a:pPr/>
              <a:t>31</a:t>
            </a:fld>
            <a:endParaRPr lang="en-US">
              <a:solidFill>
                <a:prstClr val="black">
                  <a:tint val="75000"/>
                </a:prstClr>
              </a:solidFill>
            </a:endParaRPr>
          </a:p>
        </p:txBody>
      </p:sp>
      <p:pic>
        <p:nvPicPr>
          <p:cNvPr id="7" name="Picture 6" descr="Tinder Wait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091" y="1309345"/>
            <a:ext cx="2968647" cy="5021961"/>
          </a:xfrm>
          <a:prstGeom prst="rect">
            <a:avLst/>
          </a:prstGeom>
        </p:spPr>
      </p:pic>
    </p:spTree>
    <p:extLst>
      <p:ext uri="{BB962C8B-B14F-4D97-AF65-F5344CB8AC3E}">
        <p14:creationId xmlns:p14="http://schemas.microsoft.com/office/powerpoint/2010/main" val="610429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noGrp="1"/>
          </p:cNvSpPr>
          <p:nvPr>
            <p:ph idx="4294967295"/>
          </p:nvPr>
        </p:nvSpPr>
        <p:spPr>
          <a:xfrm>
            <a:off x="8" y="5853405"/>
            <a:ext cx="5900435" cy="663271"/>
          </a:xfrm>
          <a:prstGeom prst="rect">
            <a:avLst/>
          </a:prstGeom>
        </p:spPr>
        <p:txBody>
          <a:bodyPr>
            <a:normAutofit fontScale="92500"/>
          </a:bodyPr>
          <a:lstStyle>
            <a:lvl1pPr marL="228600" indent="-228600" algn="l" defTabSz="457200" rtl="0" eaLnBrk="1" latinLnBrk="0" hangingPunct="1">
              <a:spcBef>
                <a:spcPts val="0"/>
              </a:spcBef>
              <a:buClr>
                <a:schemeClr val="accent1"/>
              </a:buClr>
              <a:buFont typeface="Wingdings" charset="2"/>
              <a:buChar char="§"/>
              <a:defRPr sz="2400" kern="1200">
                <a:solidFill>
                  <a:schemeClr val="tx1"/>
                </a:solidFill>
                <a:latin typeface="+mn-lt"/>
                <a:ea typeface="+mn-ea"/>
                <a:cs typeface="+mn-cs"/>
              </a:defRPr>
            </a:lvl1pPr>
            <a:lvl2pPr marL="455613" indent="-227013"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2pPr>
            <a:lvl3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3pPr>
            <a:lvl4pPr marL="455613" indent="-228600" algn="l" defTabSz="457200" rtl="0" eaLnBrk="1" latinLnBrk="0" hangingPunct="1">
              <a:spcBef>
                <a:spcPts val="0"/>
              </a:spcBef>
              <a:buClr>
                <a:srgbClr val="262626"/>
              </a:buClr>
              <a:buFont typeface="Wingdings" charset="2"/>
              <a:buChar char="§"/>
              <a:defRPr sz="2000" kern="1200">
                <a:solidFill>
                  <a:schemeClr val="tx1"/>
                </a:solidFill>
                <a:latin typeface="+mn-lt"/>
                <a:ea typeface="+mn-ea"/>
                <a:cs typeface="+mn-cs"/>
              </a:defRPr>
            </a:lvl4pPr>
            <a:lvl5pPr marL="455613" indent="-228600" algn="l" defTabSz="457200" rtl="0" eaLnBrk="1" latinLnBrk="0" hangingPunct="1">
              <a:spcBef>
                <a:spcPts val="200"/>
              </a:spcBef>
              <a:buClr>
                <a:srgbClr val="262626"/>
              </a:buClr>
              <a:buFont typeface="Wingdings" charset="2"/>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solidFill>
                  <a:srgbClr val="D7001A"/>
                </a:solidFill>
              </a:rPr>
              <a:t>|</a:t>
            </a:r>
            <a:r>
              <a:rPr lang="en-US" dirty="0"/>
              <a:t> </a:t>
            </a:r>
            <a:r>
              <a:rPr lang="en-US" dirty="0" smtClean="0"/>
              <a:t>William </a:t>
            </a:r>
            <a:r>
              <a:rPr lang="en-US" dirty="0" smtClean="0"/>
              <a:t>Hoang </a:t>
            </a:r>
            <a:r>
              <a:rPr lang="en-US" sz="2800" dirty="0" smtClean="0">
                <a:solidFill>
                  <a:srgbClr val="D7001A"/>
                </a:solidFill>
              </a:rPr>
              <a:t>| </a:t>
            </a:r>
            <a:r>
              <a:rPr lang="en-US" dirty="0" smtClean="0"/>
              <a:t>Mobile </a:t>
            </a:r>
            <a:r>
              <a:rPr lang="en-US" dirty="0" smtClean="0"/>
              <a:t>Developer </a:t>
            </a:r>
            <a:r>
              <a:rPr lang="en-US" dirty="0" smtClean="0"/>
              <a:t>Advocate </a:t>
            </a:r>
            <a:r>
              <a:rPr lang="en-US" dirty="0">
                <a:solidFill>
                  <a:srgbClr val="D7001A"/>
                </a:solidFill>
              </a:rPr>
              <a:t>|</a:t>
            </a:r>
            <a:r>
              <a:rPr lang="en-US" dirty="0" smtClean="0"/>
              <a:t> </a:t>
            </a:r>
            <a:endParaRPr lang="en-US" dirty="0"/>
          </a:p>
        </p:txBody>
      </p:sp>
      <p:pic>
        <p:nvPicPr>
          <p:cNvPr id="7" name="Picture 6" descr="Twitter_logo_blu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7729" y="5853399"/>
            <a:ext cx="805412" cy="654796"/>
          </a:xfrm>
          <a:prstGeom prst="rect">
            <a:avLst/>
          </a:prstGeom>
        </p:spPr>
      </p:pic>
      <p:sp>
        <p:nvSpPr>
          <p:cNvPr id="8" name="Rectangle 7"/>
          <p:cNvSpPr/>
          <p:nvPr/>
        </p:nvSpPr>
        <p:spPr>
          <a:xfrm>
            <a:off x="6303141" y="6013079"/>
            <a:ext cx="2305285" cy="523220"/>
          </a:xfrm>
          <a:prstGeom prst="rect">
            <a:avLst/>
          </a:prstGeom>
        </p:spPr>
        <p:txBody>
          <a:bodyPr wrap="square">
            <a:spAutoFit/>
          </a:bodyPr>
          <a:lstStyle/>
          <a:p>
            <a:pPr>
              <a:spcAft>
                <a:spcPts val="1200"/>
              </a:spcAft>
            </a:pPr>
            <a:r>
              <a:rPr lang="en-US" sz="2800" b="1" dirty="0">
                <a:solidFill>
                  <a:schemeClr val="accent1"/>
                </a:solidFill>
                <a:latin typeface="Helvetica Neue Thin"/>
                <a:cs typeface="Helvetica Neue Thin"/>
              </a:rPr>
              <a:t>@</a:t>
            </a:r>
            <a:r>
              <a:rPr lang="en-US" sz="2800" b="1" dirty="0" err="1">
                <a:solidFill>
                  <a:schemeClr val="accent1"/>
                </a:solidFill>
                <a:latin typeface="Helvetica Neue Thin"/>
                <a:cs typeface="Helvetica Neue Thin"/>
              </a:rPr>
              <a:t>sweetiewill</a:t>
            </a:r>
            <a:endParaRPr lang="en-US" sz="2800" b="1" dirty="0">
              <a:solidFill>
                <a:schemeClr val="accent1"/>
              </a:solidFill>
              <a:latin typeface="Helvetica Neue Thin"/>
              <a:cs typeface="Helvetica Neue Thin"/>
            </a:endParaRPr>
          </a:p>
        </p:txBody>
      </p:sp>
      <p:pic>
        <p:nvPicPr>
          <p:cNvPr id="9" name="Picture 8" descr="Screen Shot 2017-01-25 at 2.51.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36"/>
            <a:ext cx="9144000" cy="1103107"/>
          </a:xfrm>
          <a:prstGeom prst="rect">
            <a:avLst/>
          </a:prstGeom>
        </p:spPr>
      </p:pic>
      <p:pic>
        <p:nvPicPr>
          <p:cNvPr id="2" name="Picture 1" descr="Screen Shot 2017-01-25 at 6.08.0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88471"/>
            <a:ext cx="9144000" cy="6360628"/>
          </a:xfrm>
          <a:prstGeom prst="rect">
            <a:avLst/>
          </a:prstGeom>
        </p:spPr>
      </p:pic>
    </p:spTree>
    <p:extLst>
      <p:ext uri="{BB962C8B-B14F-4D97-AF65-F5344CB8AC3E}">
        <p14:creationId xmlns:p14="http://schemas.microsoft.com/office/powerpoint/2010/main" val="38596666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pic>
        <p:nvPicPr>
          <p:cNvPr id="3" name="Picture 2" descr="Twitter_logo_bl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2762" y="3981594"/>
            <a:ext cx="578374" cy="504289"/>
          </a:xfrm>
          <a:prstGeom prst="rect">
            <a:avLst/>
          </a:prstGeom>
        </p:spPr>
      </p:pic>
      <p:sp>
        <p:nvSpPr>
          <p:cNvPr id="4" name="Rectangle 3"/>
          <p:cNvSpPr/>
          <p:nvPr/>
        </p:nvSpPr>
        <p:spPr>
          <a:xfrm>
            <a:off x="3667140" y="3981596"/>
            <a:ext cx="1778007" cy="461665"/>
          </a:xfrm>
          <a:prstGeom prst="rect">
            <a:avLst/>
          </a:prstGeom>
        </p:spPr>
        <p:txBody>
          <a:bodyPr wrap="none">
            <a:spAutoFit/>
          </a:bodyPr>
          <a:lstStyle/>
          <a:p>
            <a:pPr defTabSz="457200">
              <a:spcAft>
                <a:spcPts val="1200"/>
              </a:spcAft>
            </a:pPr>
            <a:r>
              <a:rPr lang="en-US" sz="2400" b="1" dirty="0">
                <a:solidFill>
                  <a:srgbClr val="FFFFFF"/>
                </a:solidFill>
                <a:latin typeface="Helvetica Neue Thin"/>
                <a:cs typeface="Helvetica Neue Thin"/>
              </a:rPr>
              <a:t>@</a:t>
            </a:r>
            <a:r>
              <a:rPr lang="en-US" sz="2400" b="1" dirty="0" err="1">
                <a:solidFill>
                  <a:srgbClr val="FFFFFF"/>
                </a:solidFill>
                <a:latin typeface="Helvetica Neue Thin"/>
                <a:cs typeface="Helvetica Neue Thin"/>
              </a:rPr>
              <a:t>sweetiewill</a:t>
            </a:r>
            <a:endParaRPr lang="en-US" sz="2400" b="1" dirty="0">
              <a:solidFill>
                <a:srgbClr val="FFFFFF"/>
              </a:solidFill>
              <a:latin typeface="Helvetica Neue Thin"/>
              <a:cs typeface="Helvetica Neue Thin"/>
            </a:endParaRPr>
          </a:p>
        </p:txBody>
      </p:sp>
    </p:spTree>
    <p:extLst>
      <p:ext uri="{BB962C8B-B14F-4D97-AF65-F5344CB8AC3E}">
        <p14:creationId xmlns:p14="http://schemas.microsoft.com/office/powerpoint/2010/main" val="222744886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sweetTweet</a:t>
            </a:r>
            <a:r>
              <a:rPr lang="en-US" dirty="0" smtClean="0"/>
              <a:t> App Summary</a:t>
            </a:r>
            <a:endParaRPr lang="en-US" dirty="0"/>
          </a:p>
        </p:txBody>
      </p:sp>
      <p:pic>
        <p:nvPicPr>
          <p:cNvPr id="4" name="Picture 3" descr="Screen Shot 2017-01-25 at 1.46.2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975" y="1810185"/>
            <a:ext cx="2543086" cy="4064000"/>
          </a:xfrm>
          <a:prstGeom prst="rect">
            <a:avLst/>
          </a:prstGeom>
        </p:spPr>
      </p:pic>
      <p:pic>
        <p:nvPicPr>
          <p:cNvPr id="7" name="Picture 6" descr="Screen Shot 2017-01-25 at 2.24.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654" y="1830027"/>
            <a:ext cx="2524198" cy="4069852"/>
          </a:xfrm>
          <a:prstGeom prst="rect">
            <a:avLst/>
          </a:prstGeom>
        </p:spPr>
      </p:pic>
      <p:pic>
        <p:nvPicPr>
          <p:cNvPr id="8" name="Picture 7" descr="Screen Shot 2017-01-25 at 2.25.5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3312" y="1830031"/>
            <a:ext cx="2495918" cy="4044159"/>
          </a:xfrm>
          <a:prstGeom prst="rect">
            <a:avLst/>
          </a:prstGeom>
        </p:spPr>
      </p:pic>
      <p:cxnSp>
        <p:nvCxnSpPr>
          <p:cNvPr id="9" name="Straight Connector 8"/>
          <p:cNvCxnSpPr/>
          <p:nvPr/>
        </p:nvCxnSpPr>
        <p:spPr>
          <a:xfrm>
            <a:off x="528975" y="6083239"/>
            <a:ext cx="2543086" cy="0"/>
          </a:xfrm>
          <a:prstGeom prst="line">
            <a:avLst/>
          </a:prstGeom>
          <a:ln w="762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28975" y="1666275"/>
            <a:ext cx="2543086" cy="0"/>
          </a:xfrm>
          <a:prstGeom prst="line">
            <a:avLst/>
          </a:prstGeom>
          <a:ln w="762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261355" y="6096744"/>
            <a:ext cx="2543086" cy="0"/>
          </a:xfrm>
          <a:prstGeom prst="line">
            <a:avLst/>
          </a:prstGeom>
          <a:ln w="762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261355" y="1679780"/>
            <a:ext cx="2543086" cy="0"/>
          </a:xfrm>
          <a:prstGeom prst="line">
            <a:avLst/>
          </a:prstGeom>
          <a:ln w="76200" cmpd="sng">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96516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51432E-6 -1.56069E-6 L 0.30019 0.00278 " pathEditMode="relative" rAng="0" ptsTypes="AA">
                                      <p:cBhvr>
                                        <p:cTn id="6" dur="2000" fill="hold"/>
                                        <p:tgtEl>
                                          <p:spTgt spid="9"/>
                                        </p:tgtEl>
                                        <p:attrNameLst>
                                          <p:attrName>ppt_x</p:attrName>
                                          <p:attrName>ppt_y</p:attrName>
                                        </p:attrNameLst>
                                      </p:cBhvr>
                                      <p:rCtr x="15010" y="139"/>
                                    </p:animMotion>
                                  </p:childTnLst>
                                  <p:subTnLst>
                                    <p:set>
                                      <p:cBhvr override="childStyle">
                                        <p:cTn dur="1" fill="hold" display="0" masterRel="sameClick" afterEffect="1">
                                          <p:stCondLst>
                                            <p:cond evt="end" delay="0">
                                              <p:tn val="5"/>
                                            </p:cond>
                                          </p:stCondLst>
                                        </p:cTn>
                                        <p:tgtEl>
                                          <p:spTgt spid="9"/>
                                        </p:tgtEl>
                                        <p:attrNameLst>
                                          <p:attrName>style.visibility</p:attrName>
                                        </p:attrNameLst>
                                      </p:cBhvr>
                                      <p:to>
                                        <p:strVal val="hidden"/>
                                      </p:to>
                                    </p:set>
                                  </p:subTnLst>
                                </p:cTn>
                              </p:par>
                              <p:par>
                                <p:cTn id="7" presetID="0" presetClass="path" presetSubtype="0" accel="50000" decel="50000" fill="hold" nodeType="withEffect">
                                  <p:stCondLst>
                                    <p:cond delay="0"/>
                                  </p:stCondLst>
                                  <p:childTnLst>
                                    <p:animMotion origin="layout" path="M -2.51432E-6 -4.56647E-6 L 0.30037 0.00024 " pathEditMode="relative" rAng="0" ptsTypes="AA">
                                      <p:cBhvr>
                                        <p:cTn id="8" dur="2000" fill="hold"/>
                                        <p:tgtEl>
                                          <p:spTgt spid="10"/>
                                        </p:tgtEl>
                                        <p:attrNameLst>
                                          <p:attrName>ppt_x</p:attrName>
                                          <p:attrName>ppt_y</p:attrName>
                                        </p:attrNameLst>
                                      </p:cBhvr>
                                      <p:rCtr x="15010" y="0"/>
                                    </p:animMotion>
                                  </p:childTnLst>
                                  <p:subTnLst>
                                    <p:set>
                                      <p:cBhvr override="childStyle">
                                        <p:cTn dur="1" fill="hold" display="0" masterRel="sameClick" afterEffect="1">
                                          <p:stCondLst>
                                            <p:cond evt="end" delay="0">
                                              <p:tn val="7"/>
                                            </p:cond>
                                          </p:stCondLst>
                                        </p:cTn>
                                        <p:tgtEl>
                                          <p:spTgt spid="10"/>
                                        </p:tgtEl>
                                        <p:attrNameLst>
                                          <p:attrName>style.visibility</p:attrName>
                                        </p:attrNameLst>
                                      </p:cBhvr>
                                      <p:to>
                                        <p:strVal val="hidden"/>
                                      </p:to>
                                    </p:set>
                                  </p:subTnLst>
                                </p:cTn>
                              </p:par>
                            </p:childTnLst>
                          </p:cTn>
                        </p:par>
                        <p:par>
                          <p:cTn id="9" fill="hold">
                            <p:stCondLst>
                              <p:cond delay="2000"/>
                            </p:stCondLst>
                            <p:childTnLst>
                              <p:par>
                                <p:cTn id="10" presetID="1" presetClass="entr" presetSubtype="0"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nodeType="clickEffect">
                                  <p:stCondLst>
                                    <p:cond delay="0"/>
                                  </p:stCondLst>
                                  <p:childTnLst>
                                    <p:animMotion origin="layout" path="M -2.51432E-6 -1.56069E-6 L 0.30019 0.00278 " pathEditMode="relative" rAng="0" ptsTypes="AA">
                                      <p:cBhvr>
                                        <p:cTn id="21" dur="2000" fill="hold"/>
                                        <p:tgtEl>
                                          <p:spTgt spid="14"/>
                                        </p:tgtEl>
                                        <p:attrNameLst>
                                          <p:attrName>ppt_x</p:attrName>
                                          <p:attrName>ppt_y</p:attrName>
                                        </p:attrNameLst>
                                      </p:cBhvr>
                                      <p:rCtr x="15010" y="139"/>
                                    </p:animMotion>
                                  </p:childTnLst>
                                </p:cTn>
                              </p:par>
                              <p:par>
                                <p:cTn id="22" presetID="0" presetClass="path" presetSubtype="0" accel="50000" decel="50000" fill="hold" nodeType="withEffect">
                                  <p:stCondLst>
                                    <p:cond delay="0"/>
                                  </p:stCondLst>
                                  <p:childTnLst>
                                    <p:animMotion origin="layout" path="M -2.51432E-6 -4.56647E-6 L 0.30037 0.00024 " pathEditMode="relative" rAng="0" ptsTypes="AA">
                                      <p:cBhvr>
                                        <p:cTn id="23" dur="2000" fill="hold"/>
                                        <p:tgtEl>
                                          <p:spTgt spid="15"/>
                                        </p:tgtEl>
                                        <p:attrNameLst>
                                          <p:attrName>ppt_x</p:attrName>
                                          <p:attrName>ppt_y</p:attrName>
                                        </p:attrNameLst>
                                      </p:cBhvr>
                                      <p:rCtr x="150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sweetTweet</a:t>
            </a:r>
            <a:r>
              <a:rPr lang="en-US" dirty="0" smtClean="0"/>
              <a:t> App Summary</a:t>
            </a:r>
            <a:endParaRPr lang="en-US" dirty="0"/>
          </a:p>
        </p:txBody>
      </p:sp>
      <p:pic>
        <p:nvPicPr>
          <p:cNvPr id="3" name="Picture 2" descr="Screen Shot 2017-01-25 at 2.31.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799" y="1666755"/>
            <a:ext cx="2603799" cy="4258657"/>
          </a:xfrm>
          <a:prstGeom prst="rect">
            <a:avLst/>
          </a:prstGeom>
        </p:spPr>
      </p:pic>
      <p:pic>
        <p:nvPicPr>
          <p:cNvPr id="5" name="Picture 4" descr="Screen Shot 2017-01-25 at 2.32.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248" y="1666755"/>
            <a:ext cx="2621156" cy="4258657"/>
          </a:xfrm>
          <a:prstGeom prst="rect">
            <a:avLst/>
          </a:prstGeom>
        </p:spPr>
      </p:pic>
      <p:cxnSp>
        <p:nvCxnSpPr>
          <p:cNvPr id="9" name="Straight Connector 8"/>
          <p:cNvCxnSpPr/>
          <p:nvPr/>
        </p:nvCxnSpPr>
        <p:spPr>
          <a:xfrm>
            <a:off x="1838483" y="6004348"/>
            <a:ext cx="2543086" cy="0"/>
          </a:xfrm>
          <a:prstGeom prst="line">
            <a:avLst/>
          </a:prstGeom>
          <a:ln w="762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798791" y="1587384"/>
            <a:ext cx="2582778" cy="0"/>
          </a:xfrm>
          <a:prstGeom prst="line">
            <a:avLst/>
          </a:prstGeom>
          <a:ln w="76200" cmpd="sng">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61575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51432E-6 -1.56069E-6 L 0.30019 0.00278 " pathEditMode="relative" rAng="0" ptsTypes="AA">
                                      <p:cBhvr>
                                        <p:cTn id="6" dur="2000" fill="hold"/>
                                        <p:tgtEl>
                                          <p:spTgt spid="9"/>
                                        </p:tgtEl>
                                        <p:attrNameLst>
                                          <p:attrName>ppt_x</p:attrName>
                                          <p:attrName>ppt_y</p:attrName>
                                        </p:attrNameLst>
                                      </p:cBhvr>
                                      <p:rCtr x="15010" y="139"/>
                                    </p:animMotion>
                                  </p:childTnLst>
                                  <p:subTnLst>
                                    <p:set>
                                      <p:cBhvr override="childStyle">
                                        <p:cTn dur="1" fill="hold" display="0" masterRel="sameClick" afterEffect="1">
                                          <p:stCondLst>
                                            <p:cond evt="end" delay="0">
                                              <p:tn val="5"/>
                                            </p:cond>
                                          </p:stCondLst>
                                        </p:cTn>
                                        <p:tgtEl>
                                          <p:spTgt spid="9"/>
                                        </p:tgtEl>
                                        <p:attrNameLst>
                                          <p:attrName>style.visibility</p:attrName>
                                        </p:attrNameLst>
                                      </p:cBhvr>
                                      <p:to>
                                        <p:strVal val="hidden"/>
                                      </p:to>
                                    </p:set>
                                  </p:subTnLst>
                                </p:cTn>
                              </p:par>
                              <p:par>
                                <p:cTn id="7" presetID="0" presetClass="path" presetSubtype="0" accel="50000" decel="50000" fill="hold" nodeType="withEffect">
                                  <p:stCondLst>
                                    <p:cond delay="0"/>
                                  </p:stCondLst>
                                  <p:childTnLst>
                                    <p:animMotion origin="layout" path="M -2.51432E-6 -4.56647E-6 L 0.30037 0.00024 " pathEditMode="relative" rAng="0" ptsTypes="AA">
                                      <p:cBhvr>
                                        <p:cTn id="8" dur="2000" fill="hold"/>
                                        <p:tgtEl>
                                          <p:spTgt spid="10"/>
                                        </p:tgtEl>
                                        <p:attrNameLst>
                                          <p:attrName>ppt_x</p:attrName>
                                          <p:attrName>ppt_y</p:attrName>
                                        </p:attrNameLst>
                                      </p:cBhvr>
                                      <p:rCtr x="15010" y="0"/>
                                    </p:animMotion>
                                  </p:childTnLst>
                                  <p:subTnLst>
                                    <p:set>
                                      <p:cBhvr override="childStyle">
                                        <p:cTn dur="1" fill="hold" display="0" masterRel="sameClick" afterEffect="1">
                                          <p:stCondLst>
                                            <p:cond evt="end" delay="0">
                                              <p:tn val="7"/>
                                            </p:cond>
                                          </p:stCondLst>
                                        </p:cTn>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 Timeline</a:t>
            </a:r>
            <a:endParaRPr lang="en-US" dirty="0"/>
          </a:p>
        </p:txBody>
      </p:sp>
      <p:pic>
        <p:nvPicPr>
          <p:cNvPr id="4" name="Picture 3" descr="Screen Shot 2017-01-25 at 2.12.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551" y="2391355"/>
            <a:ext cx="7391400" cy="1130300"/>
          </a:xfrm>
          <a:prstGeom prst="rect">
            <a:avLst/>
          </a:prstGeom>
        </p:spPr>
      </p:pic>
    </p:spTree>
    <p:extLst>
      <p:ext uri="{BB962C8B-B14F-4D97-AF65-F5344CB8AC3E}">
        <p14:creationId xmlns:p14="http://schemas.microsoft.com/office/powerpoint/2010/main" val="916996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5029"/>
            <a:ext cx="8229600" cy="901739"/>
          </a:xfrm>
        </p:spPr>
        <p:txBody>
          <a:bodyPr/>
          <a:lstStyle/>
          <a:p>
            <a:r>
              <a:rPr lang="en-US" dirty="0" smtClean="0"/>
              <a:t>No Internet..</a:t>
            </a:r>
            <a:endParaRPr lang="en-US" dirty="0"/>
          </a:p>
        </p:txBody>
      </p:sp>
      <p:pic>
        <p:nvPicPr>
          <p:cNvPr id="3" name="Picture 2" descr="Screen Shot 2017-01-25 at 3.39.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0658" y="1046136"/>
            <a:ext cx="3370802" cy="5450800"/>
          </a:xfrm>
          <a:prstGeom prst="rect">
            <a:avLst/>
          </a:prstGeom>
        </p:spPr>
      </p:pic>
    </p:spTree>
    <p:extLst>
      <p:ext uri="{BB962C8B-B14F-4D97-AF65-F5344CB8AC3E}">
        <p14:creationId xmlns:p14="http://schemas.microsoft.com/office/powerpoint/2010/main" val="7238600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Twitter!!</a:t>
            </a:r>
            <a:endParaRPr lang="en-US" dirty="0"/>
          </a:p>
        </p:txBody>
      </p:sp>
      <p:pic>
        <p:nvPicPr>
          <p:cNvPr id="4" name="Picture 3" descr="Screen Shot 2017-01-25 at 2.12.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502" y="2341395"/>
            <a:ext cx="7391400" cy="1130300"/>
          </a:xfrm>
          <a:prstGeom prst="rect">
            <a:avLst/>
          </a:prstGeom>
        </p:spPr>
      </p:pic>
    </p:spTree>
    <p:extLst>
      <p:ext uri="{BB962C8B-B14F-4D97-AF65-F5344CB8AC3E}">
        <p14:creationId xmlns:p14="http://schemas.microsoft.com/office/powerpoint/2010/main" val="13208051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xit" presetSubtype="10" fill="hold" nodeType="withEffect">
                                  <p:stCondLst>
                                    <p:cond delay="0"/>
                                  </p:stCondLst>
                                  <p:childTnLst>
                                    <p:animEffect transition="out" filter="blinds(horizontal)">
                                      <p:cBhvr>
                                        <p:cTn id="6" dur="5000"/>
                                        <p:tgtEl>
                                          <p:spTgt spid="4"/>
                                        </p:tgtEl>
                                      </p:cBhvr>
                                    </p:animEffect>
                                    <p:set>
                                      <p:cBhvr>
                                        <p:cTn id="7" dur="1" fill="hold">
                                          <p:stCondLst>
                                            <p:cond delay="4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4294967295"/>
          </p:nvPr>
        </p:nvSpPr>
        <p:spPr>
          <a:xfrm>
            <a:off x="8270912" y="6496053"/>
            <a:ext cx="873125" cy="364067"/>
          </a:xfrm>
        </p:spPr>
        <p:txBody>
          <a:bodyPr/>
          <a:lstStyle/>
          <a:p>
            <a:fld id="{9FF567BB-A91C-E04F-B4E9-677CEE77F8D9}" type="slidenum">
              <a:rPr lang="en-US" smtClean="0">
                <a:solidFill>
                  <a:prstClr val="black">
                    <a:tint val="75000"/>
                  </a:prstClr>
                </a:solidFill>
              </a:rPr>
              <a:pPr/>
              <a:t>9</a:t>
            </a:fld>
            <a:endParaRPr lang="en-US" dirty="0">
              <a:solidFill>
                <a:prstClr val="black">
                  <a:tint val="75000"/>
                </a:prstClr>
              </a:solidFill>
            </a:endParaRPr>
          </a:p>
        </p:txBody>
      </p:sp>
      <p:grpSp>
        <p:nvGrpSpPr>
          <p:cNvPr id="3" name="Group 2"/>
          <p:cNvGrpSpPr/>
          <p:nvPr/>
        </p:nvGrpSpPr>
        <p:grpSpPr>
          <a:xfrm>
            <a:off x="6480548" y="1934028"/>
            <a:ext cx="1790330" cy="2363373"/>
            <a:chOff x="6480547" y="1286874"/>
            <a:chExt cx="1604963" cy="1945607"/>
          </a:xfrm>
        </p:grpSpPr>
        <p:grpSp>
          <p:nvGrpSpPr>
            <p:cNvPr id="15" name="Group 86"/>
            <p:cNvGrpSpPr>
              <a:grpSpLocks/>
            </p:cNvGrpSpPr>
            <p:nvPr/>
          </p:nvGrpSpPr>
          <p:grpSpPr bwMode="auto">
            <a:xfrm>
              <a:off x="6480547" y="1515474"/>
              <a:ext cx="1604963" cy="1604963"/>
              <a:chOff x="3380534" y="3228134"/>
              <a:chExt cx="1605616" cy="1605616"/>
            </a:xfrm>
          </p:grpSpPr>
          <p:cxnSp>
            <p:nvCxnSpPr>
              <p:cNvPr id="22" name="Straight Connector 21"/>
              <p:cNvCxnSpPr/>
              <p:nvPr/>
            </p:nvCxnSpPr>
            <p:spPr>
              <a:xfrm rot="2700000">
                <a:off x="3918916" y="3761751"/>
                <a:ext cx="1067234"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2700000">
                <a:off x="3810922" y="3869745"/>
                <a:ext cx="1067234"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2700000">
                <a:off x="3703721" y="3976946"/>
                <a:ext cx="1065646"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2700000">
                <a:off x="3597315" y="4084939"/>
                <a:ext cx="1065646"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2700000">
                <a:off x="3488528" y="4192139"/>
                <a:ext cx="1067234"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2700000" flipV="1">
                <a:off x="3914151" y="3228134"/>
                <a:ext cx="0" cy="1067234"/>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2700000" flipV="1">
                <a:off x="4022145" y="3336128"/>
                <a:ext cx="0" cy="1067234"/>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rot="2700000" flipV="1">
                <a:off x="4130139" y="3444122"/>
                <a:ext cx="0" cy="1065646"/>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2700000" flipV="1">
                <a:off x="4236545" y="3552116"/>
                <a:ext cx="0" cy="1065646"/>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2700000" flipV="1">
                <a:off x="4344539" y="3658522"/>
                <a:ext cx="0" cy="1067234"/>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2700000" flipV="1">
                <a:off x="4452533" y="3766516"/>
                <a:ext cx="0" cy="1067234"/>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2700000">
                <a:off x="3380534" y="4300133"/>
                <a:ext cx="1067234" cy="0"/>
              </a:xfrm>
              <a:prstGeom prst="line">
                <a:avLst/>
              </a:prstGeom>
              <a:ln>
                <a:solidFill>
                  <a:srgbClr val="E5001A">
                    <a:alpha val="50000"/>
                  </a:srgbClr>
                </a:solidFill>
              </a:ln>
              <a:effectLst/>
            </p:spPr>
            <p:style>
              <a:lnRef idx="2">
                <a:schemeClr val="accent1"/>
              </a:lnRef>
              <a:fillRef idx="0">
                <a:schemeClr val="accent1"/>
              </a:fillRef>
              <a:effectRef idx="1">
                <a:schemeClr val="accent1"/>
              </a:effectRef>
              <a:fontRef idx="minor">
                <a:schemeClr val="tx1"/>
              </a:fontRef>
            </p:style>
          </p:cxnSp>
        </p:grpSp>
        <p:sp>
          <p:nvSpPr>
            <p:cNvPr id="16" name="Can 15"/>
            <p:cNvSpPr/>
            <p:nvPr/>
          </p:nvSpPr>
          <p:spPr>
            <a:xfrm>
              <a:off x="6722515" y="2645106"/>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sp>
          <p:nvSpPr>
            <p:cNvPr id="17" name="Can 16"/>
            <p:cNvSpPr/>
            <p:nvPr/>
          </p:nvSpPr>
          <p:spPr>
            <a:xfrm>
              <a:off x="6480547" y="1972674"/>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sp>
          <p:nvSpPr>
            <p:cNvPr id="18" name="Can 17"/>
            <p:cNvSpPr/>
            <p:nvPr/>
          </p:nvSpPr>
          <p:spPr>
            <a:xfrm>
              <a:off x="6722515" y="1286874"/>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sp>
          <p:nvSpPr>
            <p:cNvPr id="19" name="Can 18"/>
            <p:cNvSpPr/>
            <p:nvPr/>
          </p:nvSpPr>
          <p:spPr>
            <a:xfrm>
              <a:off x="7399403" y="2645106"/>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sp>
          <p:nvSpPr>
            <p:cNvPr id="20" name="Can 19"/>
            <p:cNvSpPr/>
            <p:nvPr/>
          </p:nvSpPr>
          <p:spPr>
            <a:xfrm>
              <a:off x="7623547" y="1972674"/>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sp>
          <p:nvSpPr>
            <p:cNvPr id="21" name="Can 20"/>
            <p:cNvSpPr/>
            <p:nvPr/>
          </p:nvSpPr>
          <p:spPr>
            <a:xfrm>
              <a:off x="7399403" y="1286874"/>
              <a:ext cx="441325" cy="587375"/>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grpSp>
      <p:grpSp>
        <p:nvGrpSpPr>
          <p:cNvPr id="45" name="Group 44"/>
          <p:cNvGrpSpPr/>
          <p:nvPr/>
        </p:nvGrpSpPr>
        <p:grpSpPr>
          <a:xfrm>
            <a:off x="1081809" y="1597005"/>
            <a:ext cx="1496309" cy="2824931"/>
            <a:chOff x="1137849" y="1732938"/>
            <a:chExt cx="938878" cy="2035983"/>
          </a:xfrm>
        </p:grpSpPr>
        <p:grpSp>
          <p:nvGrpSpPr>
            <p:cNvPr id="46" name="Group 45"/>
            <p:cNvGrpSpPr/>
            <p:nvPr/>
          </p:nvGrpSpPr>
          <p:grpSpPr>
            <a:xfrm>
              <a:off x="1137849" y="1732938"/>
              <a:ext cx="938878" cy="2035983"/>
              <a:chOff x="1137849" y="1732938"/>
              <a:chExt cx="938878" cy="2035983"/>
            </a:xfrm>
          </p:grpSpPr>
          <p:sp>
            <p:nvSpPr>
              <p:cNvPr id="48" name="Rounded Rectangle 47"/>
              <p:cNvSpPr/>
              <p:nvPr/>
            </p:nvSpPr>
            <p:spPr>
              <a:xfrm>
                <a:off x="1137849" y="1732938"/>
                <a:ext cx="938878" cy="2035983"/>
              </a:xfrm>
              <a:prstGeom prst="roundRect">
                <a:avLst>
                  <a:gd name="adj" fmla="val 14915"/>
                </a:avLst>
              </a:prstGeom>
              <a:solidFill>
                <a:schemeClr val="bg1">
                  <a:lumMod val="95000"/>
                </a:schemeClr>
              </a:solidFill>
              <a:ln w="28575">
                <a:solidFill>
                  <a:schemeClr val="bg1">
                    <a:lumMod val="75000"/>
                  </a:schemeClr>
                </a:solidFill>
              </a:ln>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ndParaRPr>
              </a:p>
            </p:txBody>
          </p:sp>
          <p:sp>
            <p:nvSpPr>
              <p:cNvPr id="49" name="Rectangle 48"/>
              <p:cNvSpPr/>
              <p:nvPr/>
            </p:nvSpPr>
            <p:spPr>
              <a:xfrm>
                <a:off x="1186841" y="1984902"/>
                <a:ext cx="838047" cy="1516200"/>
              </a:xfrm>
              <a:prstGeom prst="rect">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50" name="Oval 49"/>
              <p:cNvSpPr>
                <a:spLocks noChangeAspect="1"/>
              </p:cNvSpPr>
              <p:nvPr/>
            </p:nvSpPr>
            <p:spPr>
              <a:xfrm>
                <a:off x="1579105" y="1788899"/>
                <a:ext cx="45719" cy="45719"/>
              </a:xfrm>
              <a:prstGeom prst="ellipse">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51" name="Oval 50"/>
              <p:cNvSpPr/>
              <p:nvPr/>
            </p:nvSpPr>
            <p:spPr>
              <a:xfrm>
                <a:off x="1516218" y="3547850"/>
                <a:ext cx="177800" cy="177800"/>
              </a:xfrm>
              <a:prstGeom prst="ellipse">
                <a:avLst/>
              </a:prstGeom>
              <a:solidFill>
                <a:schemeClr val="bg1">
                  <a:lumMod val="75000"/>
                </a:schemeClr>
              </a:solidFill>
              <a:ln w="28575">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52" name="Rounded Rectangle 51"/>
              <p:cNvSpPr/>
              <p:nvPr/>
            </p:nvSpPr>
            <p:spPr>
              <a:xfrm>
                <a:off x="1570193" y="3601825"/>
                <a:ext cx="69850" cy="73025"/>
              </a:xfrm>
              <a:prstGeom prst="roundRect">
                <a:avLst/>
              </a:prstGeom>
              <a:noFill/>
              <a:ln w="6350">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sp>
            <p:nvSpPr>
              <p:cNvPr id="53" name="Rounded Rectangle 52"/>
              <p:cNvSpPr>
                <a:spLocks noChangeAspect="1"/>
              </p:cNvSpPr>
              <p:nvPr/>
            </p:nvSpPr>
            <p:spPr>
              <a:xfrm>
                <a:off x="1512857" y="1875506"/>
                <a:ext cx="182880" cy="36576"/>
              </a:xfrm>
              <a:prstGeom prst="roundRect">
                <a:avLst>
                  <a:gd name="adj" fmla="val 50000"/>
                </a:avLst>
              </a:prstGeom>
              <a:solidFill>
                <a:schemeClr val="bg1">
                  <a:lumMod val="75000"/>
                </a:schemeClr>
              </a:solidFill>
              <a:ln w="6350">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lnSpc>
                    <a:spcPct val="80000"/>
                  </a:lnSpc>
                </a:pPr>
                <a:endParaRPr lang="en-US" sz="1400" b="1" kern="1200" dirty="0">
                  <a:solidFill>
                    <a:prstClr val="white"/>
                  </a:solidFill>
                  <a:latin typeface="Calibri"/>
                  <a:ea typeface="+mn-ea"/>
                  <a:cs typeface="+mn-cs"/>
                </a:endParaRPr>
              </a:p>
            </p:txBody>
          </p:sp>
        </p:grpSp>
        <p:sp>
          <p:nvSpPr>
            <p:cNvPr id="47" name="Can 46"/>
            <p:cNvSpPr/>
            <p:nvPr/>
          </p:nvSpPr>
          <p:spPr>
            <a:xfrm>
              <a:off x="1442306" y="2522159"/>
              <a:ext cx="317212" cy="422189"/>
            </a:xfrm>
            <a:prstGeom prst="can">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grpSp>
      <p:sp>
        <p:nvSpPr>
          <p:cNvPr id="39" name="Rectangle 38"/>
          <p:cNvSpPr/>
          <p:nvPr/>
        </p:nvSpPr>
        <p:spPr>
          <a:xfrm>
            <a:off x="3863757" y="1715835"/>
            <a:ext cx="1310042" cy="2706100"/>
          </a:xfrm>
          <a:prstGeom prst="rect">
            <a:avLst/>
          </a:prstGeom>
          <a:solidFill>
            <a:srgbClr val="E5001A"/>
          </a:solidFill>
          <a:ln/>
        </p:spPr>
        <p:style>
          <a:lnRef idx="3">
            <a:schemeClr val="lt1"/>
          </a:lnRef>
          <a:fillRef idx="1">
            <a:schemeClr val="accent2"/>
          </a:fillRef>
          <a:effectRef idx="1">
            <a:schemeClr val="accent2"/>
          </a:effectRef>
          <a:fontRef idx="minor">
            <a:schemeClr val="lt1"/>
          </a:fontRef>
        </p:style>
        <p:txBody>
          <a:bodyPr anchor="ctr"/>
          <a:lstStyle/>
          <a:p>
            <a:pPr algn="l" rtl="0">
              <a:lnSpc>
                <a:spcPct val="80000"/>
              </a:lnSpc>
              <a:defRPr/>
            </a:pPr>
            <a:endParaRPr lang="en-US" sz="1400" b="1" kern="1200" dirty="0">
              <a:solidFill>
                <a:prstClr val="white"/>
              </a:solidFill>
              <a:latin typeface="Calibri"/>
            </a:endParaRPr>
          </a:p>
        </p:txBody>
      </p:sp>
      <p:grpSp>
        <p:nvGrpSpPr>
          <p:cNvPr id="78" name="Group 77"/>
          <p:cNvGrpSpPr/>
          <p:nvPr/>
        </p:nvGrpSpPr>
        <p:grpSpPr>
          <a:xfrm>
            <a:off x="4156822" y="2601293"/>
            <a:ext cx="755044" cy="676547"/>
            <a:chOff x="4445303" y="1950966"/>
            <a:chExt cx="755044" cy="614713"/>
          </a:xfrm>
        </p:grpSpPr>
        <p:grpSp>
          <p:nvGrpSpPr>
            <p:cNvPr id="68" name="Group 67"/>
            <p:cNvGrpSpPr/>
            <p:nvPr/>
          </p:nvGrpSpPr>
          <p:grpSpPr>
            <a:xfrm>
              <a:off x="4445303" y="1950966"/>
              <a:ext cx="685860" cy="614713"/>
              <a:chOff x="4445303" y="1950966"/>
              <a:chExt cx="685860" cy="614713"/>
            </a:xfrm>
          </p:grpSpPr>
          <p:sp>
            <p:nvSpPr>
              <p:cNvPr id="42" name="Block Arc 41"/>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gn="l" rtl="0">
                  <a:lnSpc>
                    <a:spcPct val="80000"/>
                  </a:lnSpc>
                  <a:defRPr/>
                </a:pPr>
                <a:endParaRPr lang="en-US" sz="1400" b="1" kern="1200" dirty="0">
                  <a:solidFill>
                    <a:prstClr val="white"/>
                  </a:solidFill>
                  <a:latin typeface="Calibri"/>
                  <a:ea typeface="+mn-ea"/>
                  <a:cs typeface="+mn-cs"/>
                </a:endParaRPr>
              </a:p>
            </p:txBody>
          </p:sp>
          <p:sp>
            <p:nvSpPr>
              <p:cNvPr id="43"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gn="l" rtl="0">
                  <a:lnSpc>
                    <a:spcPct val="80000"/>
                  </a:lnSpc>
                </a:pPr>
                <a:endParaRPr lang="en-US" sz="1400" b="1" kern="1200">
                  <a:solidFill>
                    <a:prstClr val="white"/>
                  </a:solidFill>
                  <a:latin typeface="Calibri"/>
                  <a:ea typeface="+mn-ea"/>
                  <a:cs typeface="+mn-cs"/>
                </a:endParaRPr>
              </a:p>
            </p:txBody>
          </p:sp>
        </p:grpSp>
        <p:grpSp>
          <p:nvGrpSpPr>
            <p:cNvPr id="75" name="Group 74"/>
            <p:cNvGrpSpPr/>
            <p:nvPr/>
          </p:nvGrpSpPr>
          <p:grpSpPr>
            <a:xfrm rot="10800000">
              <a:off x="4514487" y="1950966"/>
              <a:ext cx="685860" cy="614713"/>
              <a:chOff x="4445303" y="1950966"/>
              <a:chExt cx="685860" cy="614713"/>
            </a:xfrm>
          </p:grpSpPr>
          <p:sp>
            <p:nvSpPr>
              <p:cNvPr id="76" name="Block Arc 75"/>
              <p:cNvSpPr/>
              <p:nvPr/>
            </p:nvSpPr>
            <p:spPr bwMode="auto">
              <a:xfrm rot="10800000">
                <a:off x="4516450" y="1950966"/>
                <a:ext cx="614713" cy="614713"/>
              </a:xfrm>
              <a:prstGeom prst="blockArc">
                <a:avLst>
                  <a:gd name="adj1" fmla="val 13752892"/>
                  <a:gd name="adj2" fmla="val 108020"/>
                  <a:gd name="adj3" fmla="val 13258"/>
                </a:avLst>
              </a:prstGeom>
              <a:solidFill>
                <a:schemeClr val="bg1"/>
              </a:solidFill>
              <a:ln w="28575">
                <a:noFill/>
              </a:ln>
            </p:spPr>
            <p:txBody>
              <a:bodyPr anchor="ctr"/>
              <a:lstStyle/>
              <a:p>
                <a:pPr algn="l" rtl="0">
                  <a:lnSpc>
                    <a:spcPct val="80000"/>
                  </a:lnSpc>
                  <a:defRPr/>
                </a:pPr>
                <a:endParaRPr lang="en-US" sz="1400" b="1" kern="1200" dirty="0">
                  <a:solidFill>
                    <a:prstClr val="white"/>
                  </a:solidFill>
                  <a:latin typeface="Calibri"/>
                  <a:ea typeface="+mn-ea"/>
                  <a:cs typeface="+mn-cs"/>
                </a:endParaRPr>
              </a:p>
            </p:txBody>
          </p:sp>
          <p:sp>
            <p:nvSpPr>
              <p:cNvPr id="77" name="Isosceles Triangle 50"/>
              <p:cNvSpPr>
                <a:spLocks noChangeArrowheads="1"/>
              </p:cNvSpPr>
              <p:nvPr/>
            </p:nvSpPr>
            <p:spPr bwMode="auto">
              <a:xfrm>
                <a:off x="4445303" y="2126598"/>
                <a:ext cx="219423" cy="131724"/>
              </a:xfrm>
              <a:prstGeom prst="triangle">
                <a:avLst>
                  <a:gd name="adj" fmla="val 50000"/>
                </a:avLst>
              </a:prstGeom>
              <a:solidFill>
                <a:schemeClr val="bg1"/>
              </a:solidFill>
              <a:ln>
                <a:noFill/>
              </a:ln>
            </p:spPr>
            <p:txBody>
              <a:bodyPr anchor="ctr"/>
              <a:lstStyle/>
              <a:p>
                <a:pPr algn="l" rtl="0">
                  <a:lnSpc>
                    <a:spcPct val="80000"/>
                  </a:lnSpc>
                </a:pPr>
                <a:endParaRPr lang="en-US" sz="1400" b="1" kern="1200">
                  <a:solidFill>
                    <a:prstClr val="white"/>
                  </a:solidFill>
                  <a:latin typeface="Calibri"/>
                  <a:ea typeface="+mn-ea"/>
                  <a:cs typeface="+mn-cs"/>
                </a:endParaRPr>
              </a:p>
            </p:txBody>
          </p:sp>
        </p:grpSp>
      </p:grpSp>
      <p:sp>
        <p:nvSpPr>
          <p:cNvPr id="8" name="Lightning Bolt 7"/>
          <p:cNvSpPr/>
          <p:nvPr/>
        </p:nvSpPr>
        <p:spPr>
          <a:xfrm rot="4260000" flipV="1">
            <a:off x="5535277" y="2700901"/>
            <a:ext cx="542917" cy="809979"/>
          </a:xfrm>
          <a:prstGeom prst="lightningBolt">
            <a:avLst/>
          </a:prstGeom>
          <a:solidFill>
            <a:srgbClr val="FFFF00"/>
          </a:solidFill>
          <a:ln>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rtl="0"/>
            <a:endParaRPr lang="en-US" kern="1200">
              <a:solidFill>
                <a:prstClr val="black"/>
              </a:solidFill>
              <a:latin typeface="Calibri"/>
            </a:endParaRPr>
          </a:p>
        </p:txBody>
      </p:sp>
      <p:sp>
        <p:nvSpPr>
          <p:cNvPr id="44" name="Shape 106"/>
          <p:cNvSpPr/>
          <p:nvPr/>
        </p:nvSpPr>
        <p:spPr>
          <a:xfrm>
            <a:off x="3876330" y="4633775"/>
            <a:ext cx="1310042"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FFFFFF"/>
                </a:solidFill>
              </a:defRPr>
            </a:lvl1pPr>
          </a:lstStyle>
          <a:p>
            <a:pPr lvl="0">
              <a:defRPr>
                <a:solidFill>
                  <a:srgbClr val="000000"/>
                </a:solidFill>
              </a:defRPr>
            </a:pPr>
            <a:r>
              <a:rPr dirty="0">
                <a:solidFill>
                  <a:srgbClr val="FFFFFF"/>
                </a:solidFill>
              </a:rPr>
              <a:t>Sync Gateway</a:t>
            </a:r>
          </a:p>
        </p:txBody>
      </p:sp>
      <p:sp>
        <p:nvSpPr>
          <p:cNvPr id="54" name="Shape 107"/>
          <p:cNvSpPr/>
          <p:nvPr/>
        </p:nvSpPr>
        <p:spPr>
          <a:xfrm>
            <a:off x="6526563" y="4633775"/>
            <a:ext cx="1675113"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FFFFFF"/>
                </a:solidFill>
              </a:defRPr>
            </a:lvl1pPr>
          </a:lstStyle>
          <a:p>
            <a:pPr lvl="0">
              <a:defRPr>
                <a:solidFill>
                  <a:srgbClr val="000000"/>
                </a:solidFill>
              </a:defRPr>
            </a:pPr>
            <a:r>
              <a:rPr dirty="0">
                <a:solidFill>
                  <a:srgbClr val="FFFFFF"/>
                </a:solidFill>
              </a:rPr>
              <a:t>Couchbase Server</a:t>
            </a:r>
          </a:p>
        </p:txBody>
      </p:sp>
      <p:sp>
        <p:nvSpPr>
          <p:cNvPr id="55" name="Shape 108"/>
          <p:cNvSpPr/>
          <p:nvPr/>
        </p:nvSpPr>
        <p:spPr>
          <a:xfrm>
            <a:off x="1119525" y="4613995"/>
            <a:ext cx="1416328"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FFFFFF"/>
                </a:solidFill>
              </a:defRPr>
            </a:lvl1pPr>
          </a:lstStyle>
          <a:p>
            <a:pPr lvl="0">
              <a:defRPr>
                <a:solidFill>
                  <a:srgbClr val="000000"/>
                </a:solidFill>
              </a:defRPr>
            </a:pPr>
            <a:r>
              <a:rPr dirty="0">
                <a:solidFill>
                  <a:srgbClr val="FFFFFF"/>
                </a:solidFill>
              </a:rPr>
              <a:t>Couchbase Lite</a:t>
            </a:r>
          </a:p>
        </p:txBody>
      </p:sp>
      <p:sp>
        <p:nvSpPr>
          <p:cNvPr id="2" name="TextBox 1"/>
          <p:cNvSpPr txBox="1"/>
          <p:nvPr/>
        </p:nvSpPr>
        <p:spPr>
          <a:xfrm>
            <a:off x="7271926" y="5343408"/>
            <a:ext cx="184666" cy="369332"/>
          </a:xfrm>
          <a:prstGeom prst="rect">
            <a:avLst/>
          </a:prstGeom>
          <a:noFill/>
        </p:spPr>
        <p:txBody>
          <a:bodyPr wrap="none" rtlCol="0">
            <a:spAutoFit/>
          </a:bodyPr>
          <a:lstStyle/>
          <a:p>
            <a:endParaRPr lang="en-US" dirty="0"/>
          </a:p>
        </p:txBody>
      </p:sp>
      <p:pic>
        <p:nvPicPr>
          <p:cNvPr id="56" name="Picture 55" descr="Screen Shot 2015-09-15 at 10.21.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3"/>
            <a:ext cx="616098" cy="697608"/>
          </a:xfrm>
          <a:prstGeom prst="rect">
            <a:avLst/>
          </a:prstGeom>
        </p:spPr>
      </p:pic>
    </p:spTree>
    <p:extLst>
      <p:ext uri="{BB962C8B-B14F-4D97-AF65-F5344CB8AC3E}">
        <p14:creationId xmlns:p14="http://schemas.microsoft.com/office/powerpoint/2010/main" val="246284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 -1.28047E-6 L -0.15538 -1.28047E-6 " pathEditMode="relative" ptsTypes="AA">
                                      <p:cBhvr>
                                        <p:cTn id="6" dur="500" fill="hold"/>
                                        <p:tgtEl>
                                          <p:spTgt spid="78"/>
                                        </p:tgtEl>
                                        <p:attrNameLst>
                                          <p:attrName>ppt_x</p:attrName>
                                          <p:attrName>ppt_y</p:attrName>
                                        </p:attrNameLst>
                                      </p:cBhvr>
                                    </p:animMotion>
                                  </p:childTnLst>
                                </p:cTn>
                              </p:par>
                              <p:par>
                                <p:cTn id="7" presetID="10"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par>
                          <p:cTn id="10" fill="hold">
                            <p:stCondLst>
                              <p:cond delay="500"/>
                            </p:stCondLst>
                            <p:childTnLst>
                              <p:par>
                                <p:cTn id="11" presetID="8" presetClass="emph" presetSubtype="0" repeatCount="2000" fill="hold" nodeType="afterEffect">
                                  <p:stCondLst>
                                    <p:cond delay="0"/>
                                  </p:stCondLst>
                                  <p:childTnLst>
                                    <p:animRot by="21600000">
                                      <p:cBhvr>
                                        <p:cTn id="12" dur="2000" fill="hold"/>
                                        <p:tgtEl>
                                          <p:spTgt spid="78"/>
                                        </p:tgtEl>
                                        <p:attrNameLst>
                                          <p:attrName>r</p:attrName>
                                        </p:attrNameLst>
                                      </p:cBhvr>
                                    </p:animRot>
                                  </p:childTnLst>
                                </p:cTn>
                              </p:par>
                              <p:par>
                                <p:cTn id="13" presetID="35" presetClass="emph" presetSubtype="0" repeatCount="8000" fill="hold" grpId="0" nodeType="withEffect">
                                  <p:stCondLst>
                                    <p:cond delay="0"/>
                                  </p:stCondLst>
                                  <p:childTnLst>
                                    <p:anim calcmode="discrete" valueType="str">
                                      <p:cBhvr>
                                        <p:cTn id="14" dur="5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ouchbase 2014">
      <a:dk1>
        <a:srgbClr val="1E1C1C"/>
      </a:dk1>
      <a:lt1>
        <a:sysClr val="window" lastClr="FFFFFF"/>
      </a:lt1>
      <a:dk2>
        <a:srgbClr val="1E1C1C"/>
      </a:dk2>
      <a:lt2>
        <a:srgbClr val="FFFFFF"/>
      </a:lt2>
      <a:accent1>
        <a:srgbClr val="178ADB"/>
      </a:accent1>
      <a:accent2>
        <a:srgbClr val="E10021"/>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Couchbase 2014">
      <a:dk1>
        <a:srgbClr val="1E1C1C"/>
      </a:dk1>
      <a:lt1>
        <a:sysClr val="window" lastClr="FFFFFF"/>
      </a:lt1>
      <a:dk2>
        <a:srgbClr val="1E1C1C"/>
      </a:dk2>
      <a:lt2>
        <a:srgbClr val="FFFFFF"/>
      </a:lt2>
      <a:accent1>
        <a:srgbClr val="178ADB"/>
      </a:accent1>
      <a:accent2>
        <a:srgbClr val="E10021"/>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Theme">
  <a:themeElements>
    <a:clrScheme name="Couchbase 2014">
      <a:dk1>
        <a:srgbClr val="1E1C1C"/>
      </a:dk1>
      <a:lt1>
        <a:sysClr val="window" lastClr="FFFFFF"/>
      </a:lt1>
      <a:dk2>
        <a:srgbClr val="1E1C1C"/>
      </a:dk2>
      <a:lt2>
        <a:srgbClr val="FFFFFF"/>
      </a:lt2>
      <a:accent1>
        <a:srgbClr val="178ADB"/>
      </a:accent1>
      <a:accent2>
        <a:srgbClr val="E10021"/>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Office Theme">
  <a:themeElements>
    <a:clrScheme name="Couchbase 2014">
      <a:dk1>
        <a:srgbClr val="1E1C1C"/>
      </a:dk1>
      <a:lt1>
        <a:sysClr val="window" lastClr="FFFFFF"/>
      </a:lt1>
      <a:dk2>
        <a:srgbClr val="1E1C1C"/>
      </a:dk2>
      <a:lt2>
        <a:srgbClr val="FFFFFF"/>
      </a:lt2>
      <a:accent1>
        <a:srgbClr val="178ADB"/>
      </a:accent1>
      <a:accent2>
        <a:srgbClr val="E10021"/>
      </a:accent2>
      <a:accent3>
        <a:srgbClr val="FD7500"/>
      </a:accent3>
      <a:accent4>
        <a:srgbClr val="FEB900"/>
      </a:accent4>
      <a:accent5>
        <a:srgbClr val="609E0E"/>
      </a:accent5>
      <a:accent6>
        <a:srgbClr val="16AEB0"/>
      </a:accent6>
      <a:hlink>
        <a:srgbClr val="129DD8"/>
      </a:hlink>
      <a:folHlink>
        <a:srgbClr val="292929"/>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12700" cmpd="sng">
          <a:solidFill>
            <a:schemeClr val="tx1">
              <a:lumMod val="50000"/>
              <a:lumOff val="50000"/>
            </a:schemeClr>
          </a:solidFill>
          <a:headEnd type="none"/>
          <a:tailEnd type="triangle"/>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2093</TotalTime>
  <Words>749</Words>
  <Application>Microsoft Macintosh PowerPoint</Application>
  <PresentationFormat>On-screen Show (4:3)</PresentationFormat>
  <Paragraphs>140</Paragraphs>
  <Slides>33</Slides>
  <Notes>13</Notes>
  <HiddenSlides>0</HiddenSlides>
  <MMClips>0</MMClips>
  <ScaleCrop>false</ScaleCrop>
  <HeadingPairs>
    <vt:vector size="4" baseType="variant">
      <vt:variant>
        <vt:lpstr>Theme</vt:lpstr>
      </vt:variant>
      <vt:variant>
        <vt:i4>6</vt:i4>
      </vt:variant>
      <vt:variant>
        <vt:lpstr>Slide Titles</vt:lpstr>
      </vt:variant>
      <vt:variant>
        <vt:i4>33</vt:i4>
      </vt:variant>
    </vt:vector>
  </HeadingPairs>
  <TitlesOfParts>
    <vt:vector size="39" baseType="lpstr">
      <vt:lpstr> Black </vt:lpstr>
      <vt:lpstr>Office Theme</vt:lpstr>
      <vt:lpstr>1_Office Theme</vt:lpstr>
      <vt:lpstr>2_Office Theme</vt:lpstr>
      <vt:lpstr>3_Office Theme</vt:lpstr>
      <vt:lpstr>4_Office Theme</vt:lpstr>
      <vt:lpstr>Secure Offline Mobile Apps </vt:lpstr>
      <vt:lpstr>PowerPoint Presentation</vt:lpstr>
      <vt:lpstr>PowerPoint Presentation</vt:lpstr>
      <vt:lpstr>sweetTweet App Summary</vt:lpstr>
      <vt:lpstr>sweetTweet App Summary</vt:lpstr>
      <vt:lpstr>Twitter Timeline</vt:lpstr>
      <vt:lpstr>No Internet..</vt:lpstr>
      <vt:lpstr>No Twitter!!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Couchbase Lite</vt:lpstr>
      <vt:lpstr>PowerPoint Presentation</vt:lpstr>
      <vt:lpstr> Infrastructure </vt:lpstr>
      <vt:lpstr>Database Listener</vt:lpstr>
      <vt:lpstr>Data Indexing</vt:lpstr>
      <vt:lpstr>Database View</vt:lpstr>
      <vt:lpstr>Database Query</vt:lpstr>
      <vt:lpstr>Document ID</vt:lpstr>
      <vt:lpstr>Synchronization</vt:lpstr>
      <vt:lpstr>Aggregating Data</vt:lpstr>
      <vt:lpstr>Live Query</vt:lpstr>
      <vt:lpstr>PowerPoint Presentation</vt:lpstr>
      <vt:lpstr>Offline Mobile Apps</vt:lpstr>
      <vt:lpstr>PowerPoint Presentation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William</dc:creator>
  <cp:lastModifiedBy>William</cp:lastModifiedBy>
  <cp:revision>39</cp:revision>
  <dcterms:created xsi:type="dcterms:W3CDTF">2017-01-25T04:31:42Z</dcterms:created>
  <dcterms:modified xsi:type="dcterms:W3CDTF">2017-01-26T15:25:22Z</dcterms:modified>
</cp:coreProperties>
</file>